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8" r:id="rId4"/>
    <p:sldId id="260" r:id="rId5"/>
    <p:sldId id="268" r:id="rId6"/>
    <p:sldId id="261" r:id="rId7"/>
    <p:sldId id="279" r:id="rId8"/>
    <p:sldId id="281" r:id="rId9"/>
    <p:sldId id="259" r:id="rId10"/>
    <p:sldId id="264" r:id="rId11"/>
    <p:sldId id="282" r:id="rId12"/>
    <p:sldId id="284" r:id="rId13"/>
    <p:sldId id="285" r:id="rId14"/>
    <p:sldId id="283" r:id="rId15"/>
    <p:sldId id="278" r:id="rId16"/>
    <p:sldId id="296" r:id="rId17"/>
    <p:sldId id="301" r:id="rId18"/>
    <p:sldId id="297" r:id="rId19"/>
    <p:sldId id="300" r:id="rId20"/>
    <p:sldId id="289" r:id="rId21"/>
    <p:sldId id="298" r:id="rId22"/>
    <p:sldId id="291" r:id="rId23"/>
    <p:sldId id="292" r:id="rId24"/>
    <p:sldId id="293" r:id="rId25"/>
    <p:sldId id="266" r:id="rId26"/>
    <p:sldId id="270" r:id="rId27"/>
    <p:sldId id="267" r:id="rId28"/>
    <p:sldId id="272" r:id="rId29"/>
    <p:sldId id="277" r:id="rId30"/>
    <p:sldId id="294" r:id="rId31"/>
    <p:sldId id="295" r:id="rId32"/>
    <p:sldId id="271" r:id="rId33"/>
    <p:sldId id="299" r:id="rId34"/>
    <p:sldId id="273" r:id="rId35"/>
    <p:sldId id="286" r:id="rId36"/>
    <p:sldId id="274"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BD8C5-CFB2-46BD-9693-7ABBC62DB412}" v="762" dt="2023-03-14T03:13:47.009"/>
    <p1510:client id="{3BFC3DD5-B8A2-4B4D-1BCA-82A0AA611EA6}" v="1700" dt="2023-03-17T20:35:00.906"/>
    <p1510:client id="{72D575D4-E816-662B-7F9E-E16B6A685CAE}" v="233" dt="2023-04-03T04:20:44.312"/>
    <p1510:client id="{92745A6F-87BF-828F-CF7B-F704944FBC60}" v="542" dt="2023-03-20T04:25:45.845"/>
    <p1510:client id="{9F43C9E4-255F-FA0F-A3E1-E99350D2B91D}" v="902" dt="2023-03-16T20:21:34.391"/>
    <p1510:client id="{B7483966-39CA-C780-D7A7-C93164E9A606}" v="396" dt="2023-03-15T20:28:12.797"/>
    <p1510:client id="{BDF5090E-620C-A4C7-E12D-204E90EFDB76}" v="253" dt="2023-03-15T20:41:28.932"/>
    <p1510:client id="{C47F9A27-BD17-735D-7A8C-61BD492C1A5B}" v="53" dt="2023-03-15T20:14:45.259"/>
    <p1510:client id="{E8861106-B64B-581E-2683-D3DEB5D91E60}" v="8502" dt="2023-04-03T20:34:37.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C2491-DB0D-4347-9BE6-8522EE994C49}"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013014CF-8094-4183-88A1-F1187757AF98}">
      <dgm:prSet/>
      <dgm:spPr/>
      <dgm:t>
        <a:bodyPr/>
        <a:lstStyle/>
        <a:p>
          <a:r>
            <a:rPr lang="en-US" dirty="0"/>
            <a:t>Many computer scientists did propose, multiple variants of stream processing techniques, such as </a:t>
          </a:r>
          <a:r>
            <a:rPr lang="en-US" dirty="0" err="1"/>
            <a:t>Xpath</a:t>
          </a:r>
          <a:r>
            <a:rPr lang="en-US" dirty="0"/>
            <a:t>, </a:t>
          </a:r>
          <a:r>
            <a:rPr lang="en-US" dirty="0" err="1"/>
            <a:t>Xyleme</a:t>
          </a:r>
          <a:r>
            <a:rPr lang="en-US" dirty="0"/>
            <a:t> that has their own query language.</a:t>
          </a:r>
        </a:p>
      </dgm:t>
    </dgm:pt>
    <dgm:pt modelId="{CBD79331-6B3D-4E7E-9757-EEE11246ADF5}" type="parTrans" cxnId="{C2527F11-8B78-41E2-9122-8DE11AB93384}">
      <dgm:prSet/>
      <dgm:spPr/>
      <dgm:t>
        <a:bodyPr/>
        <a:lstStyle/>
        <a:p>
          <a:endParaRPr lang="en-US"/>
        </a:p>
      </dgm:t>
    </dgm:pt>
    <dgm:pt modelId="{620A7A7E-00E3-455D-8EC5-AAA40CAE50BC}" type="sibTrans" cxnId="{C2527F11-8B78-41E2-9122-8DE11AB93384}">
      <dgm:prSet/>
      <dgm:spPr/>
      <dgm:t>
        <a:bodyPr/>
        <a:lstStyle/>
        <a:p>
          <a:endParaRPr lang="en-US"/>
        </a:p>
      </dgm:t>
    </dgm:pt>
    <dgm:pt modelId="{025B06D3-141A-4D39-9EF2-D112DB4E8480}">
      <dgm:prSet/>
      <dgm:spPr/>
      <dgm:t>
        <a:bodyPr/>
        <a:lstStyle/>
        <a:p>
          <a:pPr rtl="0"/>
          <a:r>
            <a:rPr lang="en-US">
              <a:latin typeface="Calibri Light" panose="020F0302020204030204"/>
            </a:rPr>
            <a:t>Limitations</a:t>
          </a:r>
          <a:r>
            <a:rPr lang="en-US"/>
            <a:t> are numerous, as they are confined to a specific file format</a:t>
          </a:r>
          <a:r>
            <a:rPr lang="en-US">
              <a:latin typeface="Calibri Light" panose="020F0302020204030204"/>
            </a:rPr>
            <a:t> and have scalability issues.</a:t>
          </a:r>
          <a:endParaRPr lang="en-US"/>
        </a:p>
      </dgm:t>
    </dgm:pt>
    <dgm:pt modelId="{CD211B8F-E400-4402-899D-8E31152913B3}" type="parTrans" cxnId="{6BC19535-E2EB-4167-BFA5-0F340EDB02DC}">
      <dgm:prSet/>
      <dgm:spPr/>
      <dgm:t>
        <a:bodyPr/>
        <a:lstStyle/>
        <a:p>
          <a:endParaRPr lang="en-US"/>
        </a:p>
      </dgm:t>
    </dgm:pt>
    <dgm:pt modelId="{4B647978-7A73-4114-BE1A-036029C44300}" type="sibTrans" cxnId="{6BC19535-E2EB-4167-BFA5-0F340EDB02DC}">
      <dgm:prSet/>
      <dgm:spPr/>
      <dgm:t>
        <a:bodyPr/>
        <a:lstStyle/>
        <a:p>
          <a:endParaRPr lang="en-US"/>
        </a:p>
      </dgm:t>
    </dgm:pt>
    <dgm:pt modelId="{883DD2B0-7F5D-4714-BC35-32EFE3A227B3}" type="pres">
      <dgm:prSet presAssocID="{A60C2491-DB0D-4347-9BE6-8522EE994C49}" presName="hierChild1" presStyleCnt="0">
        <dgm:presLayoutVars>
          <dgm:chPref val="1"/>
          <dgm:dir/>
          <dgm:animOne val="branch"/>
          <dgm:animLvl val="lvl"/>
          <dgm:resizeHandles/>
        </dgm:presLayoutVars>
      </dgm:prSet>
      <dgm:spPr/>
    </dgm:pt>
    <dgm:pt modelId="{761C5BBF-AB48-4FCB-AAAF-EDD75E19892E}" type="pres">
      <dgm:prSet presAssocID="{013014CF-8094-4183-88A1-F1187757AF98}" presName="hierRoot1" presStyleCnt="0"/>
      <dgm:spPr/>
    </dgm:pt>
    <dgm:pt modelId="{2CA1D0E8-FFC2-4F95-887B-ABBFCC2903CB}" type="pres">
      <dgm:prSet presAssocID="{013014CF-8094-4183-88A1-F1187757AF98}" presName="composite" presStyleCnt="0"/>
      <dgm:spPr/>
    </dgm:pt>
    <dgm:pt modelId="{5CAACAB5-F5B4-4BF1-AD7B-FD896EC37558}" type="pres">
      <dgm:prSet presAssocID="{013014CF-8094-4183-88A1-F1187757AF98}" presName="background" presStyleLbl="node0" presStyleIdx="0" presStyleCnt="2"/>
      <dgm:spPr/>
    </dgm:pt>
    <dgm:pt modelId="{66E353C6-4B42-407C-A43B-64443341858F}" type="pres">
      <dgm:prSet presAssocID="{013014CF-8094-4183-88A1-F1187757AF98}" presName="text" presStyleLbl="fgAcc0" presStyleIdx="0" presStyleCnt="2">
        <dgm:presLayoutVars>
          <dgm:chPref val="3"/>
        </dgm:presLayoutVars>
      </dgm:prSet>
      <dgm:spPr/>
    </dgm:pt>
    <dgm:pt modelId="{590D10DE-2299-4777-BB05-DC52ECDFBD1D}" type="pres">
      <dgm:prSet presAssocID="{013014CF-8094-4183-88A1-F1187757AF98}" presName="hierChild2" presStyleCnt="0"/>
      <dgm:spPr/>
    </dgm:pt>
    <dgm:pt modelId="{EABE9FC3-1ED3-4679-AB17-75DD3D6F0833}" type="pres">
      <dgm:prSet presAssocID="{025B06D3-141A-4D39-9EF2-D112DB4E8480}" presName="hierRoot1" presStyleCnt="0"/>
      <dgm:spPr/>
    </dgm:pt>
    <dgm:pt modelId="{E784F4D9-4118-4FB7-B21F-E5E04DCD3883}" type="pres">
      <dgm:prSet presAssocID="{025B06D3-141A-4D39-9EF2-D112DB4E8480}" presName="composite" presStyleCnt="0"/>
      <dgm:spPr/>
    </dgm:pt>
    <dgm:pt modelId="{BDC13241-2FFB-40AC-84D3-B954D5C094E5}" type="pres">
      <dgm:prSet presAssocID="{025B06D3-141A-4D39-9EF2-D112DB4E8480}" presName="background" presStyleLbl="node0" presStyleIdx="1" presStyleCnt="2"/>
      <dgm:spPr/>
    </dgm:pt>
    <dgm:pt modelId="{1B3E34AD-9FBD-404D-A905-5956E29A09AD}" type="pres">
      <dgm:prSet presAssocID="{025B06D3-141A-4D39-9EF2-D112DB4E8480}" presName="text" presStyleLbl="fgAcc0" presStyleIdx="1" presStyleCnt="2">
        <dgm:presLayoutVars>
          <dgm:chPref val="3"/>
        </dgm:presLayoutVars>
      </dgm:prSet>
      <dgm:spPr/>
    </dgm:pt>
    <dgm:pt modelId="{2EC75FFC-4807-41DE-A9C8-F8750C447698}" type="pres">
      <dgm:prSet presAssocID="{025B06D3-141A-4D39-9EF2-D112DB4E8480}" presName="hierChild2" presStyleCnt="0"/>
      <dgm:spPr/>
    </dgm:pt>
  </dgm:ptLst>
  <dgm:cxnLst>
    <dgm:cxn modelId="{C2527F11-8B78-41E2-9122-8DE11AB93384}" srcId="{A60C2491-DB0D-4347-9BE6-8522EE994C49}" destId="{013014CF-8094-4183-88A1-F1187757AF98}" srcOrd="0" destOrd="0" parTransId="{CBD79331-6B3D-4E7E-9757-EEE11246ADF5}" sibTransId="{620A7A7E-00E3-455D-8EC5-AAA40CAE50BC}"/>
    <dgm:cxn modelId="{6BC19535-E2EB-4167-BFA5-0F340EDB02DC}" srcId="{A60C2491-DB0D-4347-9BE6-8522EE994C49}" destId="{025B06D3-141A-4D39-9EF2-D112DB4E8480}" srcOrd="1" destOrd="0" parTransId="{CD211B8F-E400-4402-899D-8E31152913B3}" sibTransId="{4B647978-7A73-4114-BE1A-036029C44300}"/>
    <dgm:cxn modelId="{C1F43181-4913-4B15-A6E2-554BD74A00C4}" type="presOf" srcId="{025B06D3-141A-4D39-9EF2-D112DB4E8480}" destId="{1B3E34AD-9FBD-404D-A905-5956E29A09AD}" srcOrd="0" destOrd="0" presId="urn:microsoft.com/office/officeart/2005/8/layout/hierarchy1"/>
    <dgm:cxn modelId="{304A09A2-3C05-484A-A69B-46112637F148}" type="presOf" srcId="{013014CF-8094-4183-88A1-F1187757AF98}" destId="{66E353C6-4B42-407C-A43B-64443341858F}" srcOrd="0" destOrd="0" presId="urn:microsoft.com/office/officeart/2005/8/layout/hierarchy1"/>
    <dgm:cxn modelId="{56A1D2AE-DFA8-4975-BFA9-204FFB2996DD}" type="presOf" srcId="{A60C2491-DB0D-4347-9BE6-8522EE994C49}" destId="{883DD2B0-7F5D-4714-BC35-32EFE3A227B3}" srcOrd="0" destOrd="0" presId="urn:microsoft.com/office/officeart/2005/8/layout/hierarchy1"/>
    <dgm:cxn modelId="{703FD489-ACC8-41E3-A769-BBFE64810358}" type="presParOf" srcId="{883DD2B0-7F5D-4714-BC35-32EFE3A227B3}" destId="{761C5BBF-AB48-4FCB-AAAF-EDD75E19892E}" srcOrd="0" destOrd="0" presId="urn:microsoft.com/office/officeart/2005/8/layout/hierarchy1"/>
    <dgm:cxn modelId="{3432EEB9-1A11-4980-BBBA-AB8F8B856C28}" type="presParOf" srcId="{761C5BBF-AB48-4FCB-AAAF-EDD75E19892E}" destId="{2CA1D0E8-FFC2-4F95-887B-ABBFCC2903CB}" srcOrd="0" destOrd="0" presId="urn:microsoft.com/office/officeart/2005/8/layout/hierarchy1"/>
    <dgm:cxn modelId="{9414CCF6-F37E-4AF6-9E0A-2337E2F0068F}" type="presParOf" srcId="{2CA1D0E8-FFC2-4F95-887B-ABBFCC2903CB}" destId="{5CAACAB5-F5B4-4BF1-AD7B-FD896EC37558}" srcOrd="0" destOrd="0" presId="urn:microsoft.com/office/officeart/2005/8/layout/hierarchy1"/>
    <dgm:cxn modelId="{A2E8EF4C-A769-4AD5-B6FF-A49080B635A5}" type="presParOf" srcId="{2CA1D0E8-FFC2-4F95-887B-ABBFCC2903CB}" destId="{66E353C6-4B42-407C-A43B-64443341858F}" srcOrd="1" destOrd="0" presId="urn:microsoft.com/office/officeart/2005/8/layout/hierarchy1"/>
    <dgm:cxn modelId="{516455F7-2512-4363-AB37-999C6605EDF8}" type="presParOf" srcId="{761C5BBF-AB48-4FCB-AAAF-EDD75E19892E}" destId="{590D10DE-2299-4777-BB05-DC52ECDFBD1D}" srcOrd="1" destOrd="0" presId="urn:microsoft.com/office/officeart/2005/8/layout/hierarchy1"/>
    <dgm:cxn modelId="{57DB0F89-2811-47D2-8BB0-0E032918F019}" type="presParOf" srcId="{883DD2B0-7F5D-4714-BC35-32EFE3A227B3}" destId="{EABE9FC3-1ED3-4679-AB17-75DD3D6F0833}" srcOrd="1" destOrd="0" presId="urn:microsoft.com/office/officeart/2005/8/layout/hierarchy1"/>
    <dgm:cxn modelId="{960EBF3B-CE3E-4DF4-92D3-A7BA99200237}" type="presParOf" srcId="{EABE9FC3-1ED3-4679-AB17-75DD3D6F0833}" destId="{E784F4D9-4118-4FB7-B21F-E5E04DCD3883}" srcOrd="0" destOrd="0" presId="urn:microsoft.com/office/officeart/2005/8/layout/hierarchy1"/>
    <dgm:cxn modelId="{8D9DA56A-4A39-469D-B7F0-901C7CEA7F07}" type="presParOf" srcId="{E784F4D9-4118-4FB7-B21F-E5E04DCD3883}" destId="{BDC13241-2FFB-40AC-84D3-B954D5C094E5}" srcOrd="0" destOrd="0" presId="urn:microsoft.com/office/officeart/2005/8/layout/hierarchy1"/>
    <dgm:cxn modelId="{BD2FA56E-4861-4E0F-A40E-9CB142A32138}" type="presParOf" srcId="{E784F4D9-4118-4FB7-B21F-E5E04DCD3883}" destId="{1B3E34AD-9FBD-404D-A905-5956E29A09AD}" srcOrd="1" destOrd="0" presId="urn:microsoft.com/office/officeart/2005/8/layout/hierarchy1"/>
    <dgm:cxn modelId="{BB04A873-3658-4889-B976-EE9D0A24FB14}" type="presParOf" srcId="{EABE9FC3-1ED3-4679-AB17-75DD3D6F0833}" destId="{2EC75FFC-4807-41DE-A9C8-F8750C4476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162A75-A199-4D6A-B4D4-88B4626D52BE}" type="doc">
      <dgm:prSet loTypeId="urn:microsoft.com/office/officeart/2005/8/layout/process1" loCatId="process" qsTypeId="urn:microsoft.com/office/officeart/2005/8/quickstyle/simple5" qsCatId="simple" csTypeId="urn:microsoft.com/office/officeart/2005/8/colors/accent6_2" csCatId="accent6"/>
      <dgm:spPr/>
      <dgm:t>
        <a:bodyPr/>
        <a:lstStyle/>
        <a:p>
          <a:endParaRPr lang="en-US"/>
        </a:p>
      </dgm:t>
    </dgm:pt>
    <dgm:pt modelId="{A748114A-304C-440D-85F7-08B720ED36A4}">
      <dgm:prSet/>
      <dgm:spPr/>
      <dgm:t>
        <a:bodyPr/>
        <a:lstStyle/>
        <a:p>
          <a:r>
            <a:rPr lang="en-US"/>
            <a:t>Existing relational databases are not a good fit in network monitoring applications.</a:t>
          </a:r>
        </a:p>
      </dgm:t>
    </dgm:pt>
    <dgm:pt modelId="{54B2BAB9-EDAD-433E-951D-0B3A3A193A3C}" type="parTrans" cxnId="{A87FDB18-0D3E-4168-8630-94EFE51A72AC}">
      <dgm:prSet/>
      <dgm:spPr/>
      <dgm:t>
        <a:bodyPr/>
        <a:lstStyle/>
        <a:p>
          <a:endParaRPr lang="en-US"/>
        </a:p>
      </dgm:t>
    </dgm:pt>
    <dgm:pt modelId="{80840348-AD41-419D-BE8F-75E0D4EB075C}" type="sibTrans" cxnId="{A87FDB18-0D3E-4168-8630-94EFE51A72AC}">
      <dgm:prSet/>
      <dgm:spPr/>
      <dgm:t>
        <a:bodyPr/>
        <a:lstStyle/>
        <a:p>
          <a:endParaRPr lang="en-US"/>
        </a:p>
      </dgm:t>
    </dgm:pt>
    <dgm:pt modelId="{D062C883-39A2-4041-AB74-7E35E570DCEA}">
      <dgm:prSet/>
      <dgm:spPr/>
      <dgm:t>
        <a:bodyPr/>
        <a:lstStyle/>
        <a:p>
          <a:r>
            <a:rPr lang="en-US"/>
            <a:t>As the data is not characterized by many relationships. Instead, the records are repeated over time at frequent intervals, increasing the cardinality of a table and making handling indexes extremely hard. </a:t>
          </a:r>
        </a:p>
      </dgm:t>
    </dgm:pt>
    <dgm:pt modelId="{6AFB3492-42E8-4A08-B2D6-5FA9DEBA7B09}" type="parTrans" cxnId="{BD441093-DD1F-432B-84FD-3312280DEC24}">
      <dgm:prSet/>
      <dgm:spPr/>
      <dgm:t>
        <a:bodyPr/>
        <a:lstStyle/>
        <a:p>
          <a:endParaRPr lang="en-US"/>
        </a:p>
      </dgm:t>
    </dgm:pt>
    <dgm:pt modelId="{BEA2F532-7D2C-436C-843B-337DD2AA44BF}" type="sibTrans" cxnId="{BD441093-DD1F-432B-84FD-3312280DEC24}">
      <dgm:prSet/>
      <dgm:spPr/>
      <dgm:t>
        <a:bodyPr/>
        <a:lstStyle/>
        <a:p>
          <a:endParaRPr lang="en-US"/>
        </a:p>
      </dgm:t>
    </dgm:pt>
    <dgm:pt modelId="{5D747026-960E-4FF5-8AC9-1305EFB7388C}">
      <dgm:prSet/>
      <dgm:spPr/>
      <dgm:t>
        <a:bodyPr/>
        <a:lstStyle/>
        <a:p>
          <a:r>
            <a:rPr lang="en-US"/>
            <a:t>Therefore, specialized databases like Round Robin Database (RRD) have been developed to handle time series data, where each RRD has a file with a size of 64 KB. However, RRD has performance limitations such as the inability to handle a large number of concurrent RRDs.</a:t>
          </a:r>
        </a:p>
      </dgm:t>
    </dgm:pt>
    <dgm:pt modelId="{F769F485-EA3A-487E-A62B-7691437BFC53}" type="parTrans" cxnId="{7CDB6318-1F3F-49B8-AAE0-70760602969E}">
      <dgm:prSet/>
      <dgm:spPr/>
      <dgm:t>
        <a:bodyPr/>
        <a:lstStyle/>
        <a:p>
          <a:endParaRPr lang="en-US"/>
        </a:p>
      </dgm:t>
    </dgm:pt>
    <dgm:pt modelId="{0EFEADF4-3DEE-49CF-BBD0-1999828C162B}" type="sibTrans" cxnId="{7CDB6318-1F3F-49B8-AAE0-70760602969E}">
      <dgm:prSet/>
      <dgm:spPr/>
      <dgm:t>
        <a:bodyPr/>
        <a:lstStyle/>
        <a:p>
          <a:endParaRPr lang="en-US"/>
        </a:p>
      </dgm:t>
    </dgm:pt>
    <dgm:pt modelId="{B4CD7CC8-5C31-4FB9-9D0C-6327111A39DE}" type="pres">
      <dgm:prSet presAssocID="{F5162A75-A199-4D6A-B4D4-88B4626D52BE}" presName="Name0" presStyleCnt="0">
        <dgm:presLayoutVars>
          <dgm:dir/>
          <dgm:resizeHandles val="exact"/>
        </dgm:presLayoutVars>
      </dgm:prSet>
      <dgm:spPr/>
    </dgm:pt>
    <dgm:pt modelId="{944186E9-EEC8-44AF-B740-71CFB43B9448}" type="pres">
      <dgm:prSet presAssocID="{A748114A-304C-440D-85F7-08B720ED36A4}" presName="node" presStyleLbl="node1" presStyleIdx="0" presStyleCnt="3">
        <dgm:presLayoutVars>
          <dgm:bulletEnabled val="1"/>
        </dgm:presLayoutVars>
      </dgm:prSet>
      <dgm:spPr/>
    </dgm:pt>
    <dgm:pt modelId="{E3A2090E-649D-49D5-A074-A0F2C4B1048C}" type="pres">
      <dgm:prSet presAssocID="{80840348-AD41-419D-BE8F-75E0D4EB075C}" presName="sibTrans" presStyleLbl="sibTrans2D1" presStyleIdx="0" presStyleCnt="2"/>
      <dgm:spPr/>
    </dgm:pt>
    <dgm:pt modelId="{29F5A4DD-FA51-4391-A1C4-DD74D5D8FE21}" type="pres">
      <dgm:prSet presAssocID="{80840348-AD41-419D-BE8F-75E0D4EB075C}" presName="connectorText" presStyleLbl="sibTrans2D1" presStyleIdx="0" presStyleCnt="2"/>
      <dgm:spPr/>
    </dgm:pt>
    <dgm:pt modelId="{28C25FCE-C4B8-4850-897D-2F2B300AB1EC}" type="pres">
      <dgm:prSet presAssocID="{D062C883-39A2-4041-AB74-7E35E570DCEA}" presName="node" presStyleLbl="node1" presStyleIdx="1" presStyleCnt="3">
        <dgm:presLayoutVars>
          <dgm:bulletEnabled val="1"/>
        </dgm:presLayoutVars>
      </dgm:prSet>
      <dgm:spPr/>
    </dgm:pt>
    <dgm:pt modelId="{0556BCC1-23EC-4284-B6F3-18C22578DF9E}" type="pres">
      <dgm:prSet presAssocID="{BEA2F532-7D2C-436C-843B-337DD2AA44BF}" presName="sibTrans" presStyleLbl="sibTrans2D1" presStyleIdx="1" presStyleCnt="2"/>
      <dgm:spPr/>
    </dgm:pt>
    <dgm:pt modelId="{533A8470-6EAD-4BA8-92DE-3ABC2CE17FA1}" type="pres">
      <dgm:prSet presAssocID="{BEA2F532-7D2C-436C-843B-337DD2AA44BF}" presName="connectorText" presStyleLbl="sibTrans2D1" presStyleIdx="1" presStyleCnt="2"/>
      <dgm:spPr/>
    </dgm:pt>
    <dgm:pt modelId="{7FA84C14-DA16-4DD6-8C86-F600F4A4B75A}" type="pres">
      <dgm:prSet presAssocID="{5D747026-960E-4FF5-8AC9-1305EFB7388C}" presName="node" presStyleLbl="node1" presStyleIdx="2" presStyleCnt="3">
        <dgm:presLayoutVars>
          <dgm:bulletEnabled val="1"/>
        </dgm:presLayoutVars>
      </dgm:prSet>
      <dgm:spPr/>
    </dgm:pt>
  </dgm:ptLst>
  <dgm:cxnLst>
    <dgm:cxn modelId="{7CDB6318-1F3F-49B8-AAE0-70760602969E}" srcId="{F5162A75-A199-4D6A-B4D4-88B4626D52BE}" destId="{5D747026-960E-4FF5-8AC9-1305EFB7388C}" srcOrd="2" destOrd="0" parTransId="{F769F485-EA3A-487E-A62B-7691437BFC53}" sibTransId="{0EFEADF4-3DEE-49CF-BBD0-1999828C162B}"/>
    <dgm:cxn modelId="{A87FDB18-0D3E-4168-8630-94EFE51A72AC}" srcId="{F5162A75-A199-4D6A-B4D4-88B4626D52BE}" destId="{A748114A-304C-440D-85F7-08B720ED36A4}" srcOrd="0" destOrd="0" parTransId="{54B2BAB9-EDAD-433E-951D-0B3A3A193A3C}" sibTransId="{80840348-AD41-419D-BE8F-75E0D4EB075C}"/>
    <dgm:cxn modelId="{D08E881D-A345-42FC-AA7F-14059054A9C6}" type="presOf" srcId="{80840348-AD41-419D-BE8F-75E0D4EB075C}" destId="{E3A2090E-649D-49D5-A074-A0F2C4B1048C}" srcOrd="0" destOrd="0" presId="urn:microsoft.com/office/officeart/2005/8/layout/process1"/>
    <dgm:cxn modelId="{0F92DC2D-6B98-4B4D-A67C-8B18A6E151BD}" type="presOf" srcId="{A748114A-304C-440D-85F7-08B720ED36A4}" destId="{944186E9-EEC8-44AF-B740-71CFB43B9448}" srcOrd="0" destOrd="0" presId="urn:microsoft.com/office/officeart/2005/8/layout/process1"/>
    <dgm:cxn modelId="{5127654A-EAA1-439A-8382-52D3214F6F24}" type="presOf" srcId="{F5162A75-A199-4D6A-B4D4-88B4626D52BE}" destId="{B4CD7CC8-5C31-4FB9-9D0C-6327111A39DE}" srcOrd="0" destOrd="0" presId="urn:microsoft.com/office/officeart/2005/8/layout/process1"/>
    <dgm:cxn modelId="{B22F116E-DA31-4B4C-8C83-7209B90B8142}" type="presOf" srcId="{BEA2F532-7D2C-436C-843B-337DD2AA44BF}" destId="{533A8470-6EAD-4BA8-92DE-3ABC2CE17FA1}" srcOrd="1" destOrd="0" presId="urn:microsoft.com/office/officeart/2005/8/layout/process1"/>
    <dgm:cxn modelId="{BD441093-DD1F-432B-84FD-3312280DEC24}" srcId="{F5162A75-A199-4D6A-B4D4-88B4626D52BE}" destId="{D062C883-39A2-4041-AB74-7E35E570DCEA}" srcOrd="1" destOrd="0" parTransId="{6AFB3492-42E8-4A08-B2D6-5FA9DEBA7B09}" sibTransId="{BEA2F532-7D2C-436C-843B-337DD2AA44BF}"/>
    <dgm:cxn modelId="{AF5A55D1-6550-4C82-AD1C-DE81CCC7FFED}" type="presOf" srcId="{D062C883-39A2-4041-AB74-7E35E570DCEA}" destId="{28C25FCE-C4B8-4850-897D-2F2B300AB1EC}" srcOrd="0" destOrd="0" presId="urn:microsoft.com/office/officeart/2005/8/layout/process1"/>
    <dgm:cxn modelId="{F96AEAE7-C556-4F4A-B558-426CC0B19CC2}" type="presOf" srcId="{80840348-AD41-419D-BE8F-75E0D4EB075C}" destId="{29F5A4DD-FA51-4391-A1C4-DD74D5D8FE21}" srcOrd="1" destOrd="0" presId="urn:microsoft.com/office/officeart/2005/8/layout/process1"/>
    <dgm:cxn modelId="{263C65F5-460C-4042-8B1D-1D30C7DF3717}" type="presOf" srcId="{BEA2F532-7D2C-436C-843B-337DD2AA44BF}" destId="{0556BCC1-23EC-4284-B6F3-18C22578DF9E}" srcOrd="0" destOrd="0" presId="urn:microsoft.com/office/officeart/2005/8/layout/process1"/>
    <dgm:cxn modelId="{F2450FF7-FF09-4D41-9D90-10321A12C2B8}" type="presOf" srcId="{5D747026-960E-4FF5-8AC9-1305EFB7388C}" destId="{7FA84C14-DA16-4DD6-8C86-F600F4A4B75A}" srcOrd="0" destOrd="0" presId="urn:microsoft.com/office/officeart/2005/8/layout/process1"/>
    <dgm:cxn modelId="{376FB2E4-CEA4-4EB4-B92A-3058616006E0}" type="presParOf" srcId="{B4CD7CC8-5C31-4FB9-9D0C-6327111A39DE}" destId="{944186E9-EEC8-44AF-B740-71CFB43B9448}" srcOrd="0" destOrd="0" presId="urn:microsoft.com/office/officeart/2005/8/layout/process1"/>
    <dgm:cxn modelId="{15684EBA-B0F1-438D-B180-35F069843E82}" type="presParOf" srcId="{B4CD7CC8-5C31-4FB9-9D0C-6327111A39DE}" destId="{E3A2090E-649D-49D5-A074-A0F2C4B1048C}" srcOrd="1" destOrd="0" presId="urn:microsoft.com/office/officeart/2005/8/layout/process1"/>
    <dgm:cxn modelId="{211D1559-8AC6-43F3-9F60-F976EFD19299}" type="presParOf" srcId="{E3A2090E-649D-49D5-A074-A0F2C4B1048C}" destId="{29F5A4DD-FA51-4391-A1C4-DD74D5D8FE21}" srcOrd="0" destOrd="0" presId="urn:microsoft.com/office/officeart/2005/8/layout/process1"/>
    <dgm:cxn modelId="{066ED943-2AE0-416C-A2A5-D1D957480AB1}" type="presParOf" srcId="{B4CD7CC8-5C31-4FB9-9D0C-6327111A39DE}" destId="{28C25FCE-C4B8-4850-897D-2F2B300AB1EC}" srcOrd="2" destOrd="0" presId="urn:microsoft.com/office/officeart/2005/8/layout/process1"/>
    <dgm:cxn modelId="{48FE80A6-F656-42D8-A1E5-2E684D2948D9}" type="presParOf" srcId="{B4CD7CC8-5C31-4FB9-9D0C-6327111A39DE}" destId="{0556BCC1-23EC-4284-B6F3-18C22578DF9E}" srcOrd="3" destOrd="0" presId="urn:microsoft.com/office/officeart/2005/8/layout/process1"/>
    <dgm:cxn modelId="{7FB9E4F3-B664-41A4-9EE1-F0CB80C9C0FA}" type="presParOf" srcId="{0556BCC1-23EC-4284-B6F3-18C22578DF9E}" destId="{533A8470-6EAD-4BA8-92DE-3ABC2CE17FA1}" srcOrd="0" destOrd="0" presId="urn:microsoft.com/office/officeart/2005/8/layout/process1"/>
    <dgm:cxn modelId="{0FFB10C7-4A20-4A00-A29E-93F5822B12A3}" type="presParOf" srcId="{B4CD7CC8-5C31-4FB9-9D0C-6327111A39DE}" destId="{7FA84C14-DA16-4DD6-8C86-F600F4A4B75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F1CED2-6096-45DF-B6F8-D6C24D4E92A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6899FC-7CE9-4D58-A432-EB26DE9D96A5}">
      <dgm:prSet/>
      <dgm:spPr/>
      <dgm:t>
        <a:bodyPr/>
        <a:lstStyle/>
        <a:p>
          <a:pPr>
            <a:defRPr cap="all"/>
          </a:pPr>
          <a:r>
            <a:rPr lang="en-US"/>
            <a:t>Efficient Data compression</a:t>
          </a:r>
        </a:p>
      </dgm:t>
    </dgm:pt>
    <dgm:pt modelId="{6A3DAE51-E08E-4FEF-AE3F-389B00FA8BF9}" type="parTrans" cxnId="{945C538D-9187-48EC-8180-C4C95D84BDBD}">
      <dgm:prSet/>
      <dgm:spPr/>
      <dgm:t>
        <a:bodyPr/>
        <a:lstStyle/>
        <a:p>
          <a:endParaRPr lang="en-US"/>
        </a:p>
      </dgm:t>
    </dgm:pt>
    <dgm:pt modelId="{970415F4-F1B1-4A26-91C7-B54532838B48}" type="sibTrans" cxnId="{945C538D-9187-48EC-8180-C4C95D84BDBD}">
      <dgm:prSet/>
      <dgm:spPr/>
      <dgm:t>
        <a:bodyPr/>
        <a:lstStyle/>
        <a:p>
          <a:endParaRPr lang="en-US"/>
        </a:p>
      </dgm:t>
    </dgm:pt>
    <dgm:pt modelId="{8C10F31E-79E8-4499-A057-12C067D60AD2}">
      <dgm:prSet/>
      <dgm:spPr/>
      <dgm:t>
        <a:bodyPr/>
        <a:lstStyle/>
        <a:p>
          <a:pPr>
            <a:defRPr cap="all"/>
          </a:pPr>
          <a:r>
            <a:rPr lang="en-US"/>
            <a:t>Open source</a:t>
          </a:r>
        </a:p>
      </dgm:t>
    </dgm:pt>
    <dgm:pt modelId="{25090411-3E74-4507-B88B-A515BFCD2271}" type="parTrans" cxnId="{9F1C57A1-B6EE-4ABE-A783-08BE536592D5}">
      <dgm:prSet/>
      <dgm:spPr/>
      <dgm:t>
        <a:bodyPr/>
        <a:lstStyle/>
        <a:p>
          <a:endParaRPr lang="en-US"/>
        </a:p>
      </dgm:t>
    </dgm:pt>
    <dgm:pt modelId="{2921C245-443C-4F8C-830D-19999635B697}" type="sibTrans" cxnId="{9F1C57A1-B6EE-4ABE-A783-08BE536592D5}">
      <dgm:prSet/>
      <dgm:spPr/>
      <dgm:t>
        <a:bodyPr/>
        <a:lstStyle/>
        <a:p>
          <a:endParaRPr lang="en-US"/>
        </a:p>
      </dgm:t>
    </dgm:pt>
    <dgm:pt modelId="{C68A71FB-27D3-48AF-8332-E383FBA44AAD}">
      <dgm:prSet/>
      <dgm:spPr/>
      <dgm:t>
        <a:bodyPr/>
        <a:lstStyle/>
        <a:p>
          <a:pPr>
            <a:defRPr cap="all"/>
          </a:pPr>
          <a:r>
            <a:rPr lang="en-US"/>
            <a:t>High cardinality data support</a:t>
          </a:r>
        </a:p>
      </dgm:t>
    </dgm:pt>
    <dgm:pt modelId="{C6BBB193-0AA7-4DDC-867F-01B9A5CD7AD9}" type="parTrans" cxnId="{65996FAA-9CBC-4183-88D3-1D83846A4E0A}">
      <dgm:prSet/>
      <dgm:spPr/>
      <dgm:t>
        <a:bodyPr/>
        <a:lstStyle/>
        <a:p>
          <a:endParaRPr lang="en-US"/>
        </a:p>
      </dgm:t>
    </dgm:pt>
    <dgm:pt modelId="{6444938E-0A21-4C4C-A273-3352F7B3B023}" type="sibTrans" cxnId="{65996FAA-9CBC-4183-88D3-1D83846A4E0A}">
      <dgm:prSet/>
      <dgm:spPr/>
      <dgm:t>
        <a:bodyPr/>
        <a:lstStyle/>
        <a:p>
          <a:endParaRPr lang="en-US"/>
        </a:p>
      </dgm:t>
    </dgm:pt>
    <dgm:pt modelId="{39050872-66B6-4F45-AF65-AFFEA348B22A}">
      <dgm:prSet/>
      <dgm:spPr/>
      <dgm:t>
        <a:bodyPr/>
        <a:lstStyle/>
        <a:p>
          <a:pPr>
            <a:defRPr cap="all"/>
          </a:pPr>
          <a:r>
            <a:rPr lang="en-US"/>
            <a:t>Distributed and Scalable</a:t>
          </a:r>
        </a:p>
      </dgm:t>
    </dgm:pt>
    <dgm:pt modelId="{643E3A04-0CF8-4ED1-A549-C10D41277C8C}" type="parTrans" cxnId="{55B17162-275E-4F91-A6A4-1B222C85F130}">
      <dgm:prSet/>
      <dgm:spPr/>
      <dgm:t>
        <a:bodyPr/>
        <a:lstStyle/>
        <a:p>
          <a:endParaRPr lang="en-US"/>
        </a:p>
      </dgm:t>
    </dgm:pt>
    <dgm:pt modelId="{DEE342C2-34C8-4F47-8980-77B767854880}" type="sibTrans" cxnId="{55B17162-275E-4F91-A6A4-1B222C85F130}">
      <dgm:prSet/>
      <dgm:spPr/>
      <dgm:t>
        <a:bodyPr/>
        <a:lstStyle/>
        <a:p>
          <a:endParaRPr lang="en-US"/>
        </a:p>
      </dgm:t>
    </dgm:pt>
    <dgm:pt modelId="{F05F7CBB-90C0-4BE2-A66F-F6C0D51CBF7C}" type="pres">
      <dgm:prSet presAssocID="{D4F1CED2-6096-45DF-B6F8-D6C24D4E92A7}" presName="root" presStyleCnt="0">
        <dgm:presLayoutVars>
          <dgm:dir/>
          <dgm:resizeHandles val="exact"/>
        </dgm:presLayoutVars>
      </dgm:prSet>
      <dgm:spPr/>
    </dgm:pt>
    <dgm:pt modelId="{88606873-B6B5-47C9-94B3-4B7B276307EB}" type="pres">
      <dgm:prSet presAssocID="{676899FC-7CE9-4D58-A432-EB26DE9D96A5}" presName="compNode" presStyleCnt="0"/>
      <dgm:spPr/>
    </dgm:pt>
    <dgm:pt modelId="{728AF69C-A8A0-4F99-99DC-2D310DECD1AD}" type="pres">
      <dgm:prSet presAssocID="{676899FC-7CE9-4D58-A432-EB26DE9D96A5}" presName="iconBgRect" presStyleLbl="bgShp" presStyleIdx="0" presStyleCnt="4"/>
      <dgm:spPr/>
    </dgm:pt>
    <dgm:pt modelId="{171B9D28-2A09-4022-91CC-F0F820FC3627}" type="pres">
      <dgm:prSet presAssocID="{676899FC-7CE9-4D58-A432-EB26DE9D96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F2FBF54-EA24-4474-889F-61B173E7B404}" type="pres">
      <dgm:prSet presAssocID="{676899FC-7CE9-4D58-A432-EB26DE9D96A5}" presName="spaceRect" presStyleCnt="0"/>
      <dgm:spPr/>
    </dgm:pt>
    <dgm:pt modelId="{34017E78-4FDA-42D7-933E-ABAA5D9B0138}" type="pres">
      <dgm:prSet presAssocID="{676899FC-7CE9-4D58-A432-EB26DE9D96A5}" presName="textRect" presStyleLbl="revTx" presStyleIdx="0" presStyleCnt="4">
        <dgm:presLayoutVars>
          <dgm:chMax val="1"/>
          <dgm:chPref val="1"/>
        </dgm:presLayoutVars>
      </dgm:prSet>
      <dgm:spPr/>
    </dgm:pt>
    <dgm:pt modelId="{AEACBE47-4667-4338-AE5B-D197B1D8852F}" type="pres">
      <dgm:prSet presAssocID="{970415F4-F1B1-4A26-91C7-B54532838B48}" presName="sibTrans" presStyleCnt="0"/>
      <dgm:spPr/>
    </dgm:pt>
    <dgm:pt modelId="{0FA22D02-FEE2-4192-A558-230AF9E2CF4B}" type="pres">
      <dgm:prSet presAssocID="{8C10F31E-79E8-4499-A057-12C067D60AD2}" presName="compNode" presStyleCnt="0"/>
      <dgm:spPr/>
    </dgm:pt>
    <dgm:pt modelId="{ADBAA8FE-57A6-4423-9691-3D6B01ACDFEE}" type="pres">
      <dgm:prSet presAssocID="{8C10F31E-79E8-4499-A057-12C067D60AD2}" presName="iconBgRect" presStyleLbl="bgShp" presStyleIdx="1" presStyleCnt="4"/>
      <dgm:spPr/>
    </dgm:pt>
    <dgm:pt modelId="{BCCEBCAD-A8BD-4883-A8B0-60CFB2DCB34C}" type="pres">
      <dgm:prSet presAssocID="{8C10F31E-79E8-4499-A057-12C067D60A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99E7173-7A4E-4C15-B112-F9F6B3B85808}" type="pres">
      <dgm:prSet presAssocID="{8C10F31E-79E8-4499-A057-12C067D60AD2}" presName="spaceRect" presStyleCnt="0"/>
      <dgm:spPr/>
    </dgm:pt>
    <dgm:pt modelId="{01F5508D-9706-4A00-9756-C87A75A104DC}" type="pres">
      <dgm:prSet presAssocID="{8C10F31E-79E8-4499-A057-12C067D60AD2}" presName="textRect" presStyleLbl="revTx" presStyleIdx="1" presStyleCnt="4">
        <dgm:presLayoutVars>
          <dgm:chMax val="1"/>
          <dgm:chPref val="1"/>
        </dgm:presLayoutVars>
      </dgm:prSet>
      <dgm:spPr/>
    </dgm:pt>
    <dgm:pt modelId="{4B99AAE2-165B-4734-B75D-C244BB8E651A}" type="pres">
      <dgm:prSet presAssocID="{2921C245-443C-4F8C-830D-19999635B697}" presName="sibTrans" presStyleCnt="0"/>
      <dgm:spPr/>
    </dgm:pt>
    <dgm:pt modelId="{4F2397EB-5BF6-46ED-B900-58DC084A6756}" type="pres">
      <dgm:prSet presAssocID="{C68A71FB-27D3-48AF-8332-E383FBA44AAD}" presName="compNode" presStyleCnt="0"/>
      <dgm:spPr/>
    </dgm:pt>
    <dgm:pt modelId="{855CD2B3-D4BE-4B9D-8E6B-5D432C631A79}" type="pres">
      <dgm:prSet presAssocID="{C68A71FB-27D3-48AF-8332-E383FBA44AAD}" presName="iconBgRect" presStyleLbl="bgShp" presStyleIdx="2" presStyleCnt="4"/>
      <dgm:spPr/>
    </dgm:pt>
    <dgm:pt modelId="{D7987E57-B55F-46C6-B205-22D046265CDE}" type="pres">
      <dgm:prSet presAssocID="{C68A71FB-27D3-48AF-8332-E383FBA44A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C5A68301-F43B-44AA-BBB8-C78D1ED1B8BA}" type="pres">
      <dgm:prSet presAssocID="{C68A71FB-27D3-48AF-8332-E383FBA44AAD}" presName="spaceRect" presStyleCnt="0"/>
      <dgm:spPr/>
    </dgm:pt>
    <dgm:pt modelId="{5C1C6CEA-98C7-449D-9575-120AF2358D24}" type="pres">
      <dgm:prSet presAssocID="{C68A71FB-27D3-48AF-8332-E383FBA44AAD}" presName="textRect" presStyleLbl="revTx" presStyleIdx="2" presStyleCnt="4">
        <dgm:presLayoutVars>
          <dgm:chMax val="1"/>
          <dgm:chPref val="1"/>
        </dgm:presLayoutVars>
      </dgm:prSet>
      <dgm:spPr/>
    </dgm:pt>
    <dgm:pt modelId="{EB6C6EC4-547C-4A98-8048-E126A280F9E9}" type="pres">
      <dgm:prSet presAssocID="{6444938E-0A21-4C4C-A273-3352F7B3B023}" presName="sibTrans" presStyleCnt="0"/>
      <dgm:spPr/>
    </dgm:pt>
    <dgm:pt modelId="{663B7212-D28B-4750-97C6-F4AA6E58E16F}" type="pres">
      <dgm:prSet presAssocID="{39050872-66B6-4F45-AF65-AFFEA348B22A}" presName="compNode" presStyleCnt="0"/>
      <dgm:spPr/>
    </dgm:pt>
    <dgm:pt modelId="{F65A9C50-B099-44D2-82C9-100D9096F705}" type="pres">
      <dgm:prSet presAssocID="{39050872-66B6-4F45-AF65-AFFEA348B22A}" presName="iconBgRect" presStyleLbl="bgShp" presStyleIdx="3" presStyleCnt="4"/>
      <dgm:spPr/>
    </dgm:pt>
    <dgm:pt modelId="{ACD0AA9A-46A0-4C53-A2CF-C182F66B23E7}" type="pres">
      <dgm:prSet presAssocID="{39050872-66B6-4F45-AF65-AFFEA348B2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2B4F2825-F300-4BC4-B639-97767C5EDF3F}" type="pres">
      <dgm:prSet presAssocID="{39050872-66B6-4F45-AF65-AFFEA348B22A}" presName="spaceRect" presStyleCnt="0"/>
      <dgm:spPr/>
    </dgm:pt>
    <dgm:pt modelId="{826135F6-BAA6-408A-AE86-5EC21DFCAD79}" type="pres">
      <dgm:prSet presAssocID="{39050872-66B6-4F45-AF65-AFFEA348B22A}" presName="textRect" presStyleLbl="revTx" presStyleIdx="3" presStyleCnt="4">
        <dgm:presLayoutVars>
          <dgm:chMax val="1"/>
          <dgm:chPref val="1"/>
        </dgm:presLayoutVars>
      </dgm:prSet>
      <dgm:spPr/>
    </dgm:pt>
  </dgm:ptLst>
  <dgm:cxnLst>
    <dgm:cxn modelId="{55B17162-275E-4F91-A6A4-1B222C85F130}" srcId="{D4F1CED2-6096-45DF-B6F8-D6C24D4E92A7}" destId="{39050872-66B6-4F45-AF65-AFFEA348B22A}" srcOrd="3" destOrd="0" parTransId="{643E3A04-0CF8-4ED1-A549-C10D41277C8C}" sibTransId="{DEE342C2-34C8-4F47-8980-77B767854880}"/>
    <dgm:cxn modelId="{2F775667-AACF-436D-8D52-BC0AAA01CBD9}" type="presOf" srcId="{8C10F31E-79E8-4499-A057-12C067D60AD2}" destId="{01F5508D-9706-4A00-9756-C87A75A104DC}" srcOrd="0" destOrd="0" presId="urn:microsoft.com/office/officeart/2018/5/layout/IconCircleLabelList"/>
    <dgm:cxn modelId="{3B399169-7B4A-4B83-A626-CC029FB7DCEE}" type="presOf" srcId="{39050872-66B6-4F45-AF65-AFFEA348B22A}" destId="{826135F6-BAA6-408A-AE86-5EC21DFCAD79}" srcOrd="0" destOrd="0" presId="urn:microsoft.com/office/officeart/2018/5/layout/IconCircleLabelList"/>
    <dgm:cxn modelId="{2D5CD953-B12E-4F0E-8347-4C2B13CA136F}" type="presOf" srcId="{676899FC-7CE9-4D58-A432-EB26DE9D96A5}" destId="{34017E78-4FDA-42D7-933E-ABAA5D9B0138}" srcOrd="0" destOrd="0" presId="urn:microsoft.com/office/officeart/2018/5/layout/IconCircleLabelList"/>
    <dgm:cxn modelId="{945C538D-9187-48EC-8180-C4C95D84BDBD}" srcId="{D4F1CED2-6096-45DF-B6F8-D6C24D4E92A7}" destId="{676899FC-7CE9-4D58-A432-EB26DE9D96A5}" srcOrd="0" destOrd="0" parTransId="{6A3DAE51-E08E-4FEF-AE3F-389B00FA8BF9}" sibTransId="{970415F4-F1B1-4A26-91C7-B54532838B48}"/>
    <dgm:cxn modelId="{9F1C57A1-B6EE-4ABE-A783-08BE536592D5}" srcId="{D4F1CED2-6096-45DF-B6F8-D6C24D4E92A7}" destId="{8C10F31E-79E8-4499-A057-12C067D60AD2}" srcOrd="1" destOrd="0" parTransId="{25090411-3E74-4507-B88B-A515BFCD2271}" sibTransId="{2921C245-443C-4F8C-830D-19999635B697}"/>
    <dgm:cxn modelId="{65996FAA-9CBC-4183-88D3-1D83846A4E0A}" srcId="{D4F1CED2-6096-45DF-B6F8-D6C24D4E92A7}" destId="{C68A71FB-27D3-48AF-8332-E383FBA44AAD}" srcOrd="2" destOrd="0" parTransId="{C6BBB193-0AA7-4DDC-867F-01B9A5CD7AD9}" sibTransId="{6444938E-0A21-4C4C-A273-3352F7B3B023}"/>
    <dgm:cxn modelId="{B851CFBA-510D-46F6-B2F0-C21B7ECE8AC0}" type="presOf" srcId="{C68A71FB-27D3-48AF-8332-E383FBA44AAD}" destId="{5C1C6CEA-98C7-449D-9575-120AF2358D24}" srcOrd="0" destOrd="0" presId="urn:microsoft.com/office/officeart/2018/5/layout/IconCircleLabelList"/>
    <dgm:cxn modelId="{3718F4C3-CDA5-4C3E-BDEC-0786E5B5B46E}" type="presOf" srcId="{D4F1CED2-6096-45DF-B6F8-D6C24D4E92A7}" destId="{F05F7CBB-90C0-4BE2-A66F-F6C0D51CBF7C}" srcOrd="0" destOrd="0" presId="urn:microsoft.com/office/officeart/2018/5/layout/IconCircleLabelList"/>
    <dgm:cxn modelId="{47D88BA9-B01D-46E2-8CC7-BD01EF086085}" type="presParOf" srcId="{F05F7CBB-90C0-4BE2-A66F-F6C0D51CBF7C}" destId="{88606873-B6B5-47C9-94B3-4B7B276307EB}" srcOrd="0" destOrd="0" presId="urn:microsoft.com/office/officeart/2018/5/layout/IconCircleLabelList"/>
    <dgm:cxn modelId="{DD7CDD21-02AA-4B02-AD4B-479CBBEAD627}" type="presParOf" srcId="{88606873-B6B5-47C9-94B3-4B7B276307EB}" destId="{728AF69C-A8A0-4F99-99DC-2D310DECD1AD}" srcOrd="0" destOrd="0" presId="urn:microsoft.com/office/officeart/2018/5/layout/IconCircleLabelList"/>
    <dgm:cxn modelId="{0F410271-87E0-48B5-A6C0-9CCA9C44F218}" type="presParOf" srcId="{88606873-B6B5-47C9-94B3-4B7B276307EB}" destId="{171B9D28-2A09-4022-91CC-F0F820FC3627}" srcOrd="1" destOrd="0" presId="urn:microsoft.com/office/officeart/2018/5/layout/IconCircleLabelList"/>
    <dgm:cxn modelId="{DF9D3875-9A42-4CE9-A196-257144509574}" type="presParOf" srcId="{88606873-B6B5-47C9-94B3-4B7B276307EB}" destId="{6F2FBF54-EA24-4474-889F-61B173E7B404}" srcOrd="2" destOrd="0" presId="urn:microsoft.com/office/officeart/2018/5/layout/IconCircleLabelList"/>
    <dgm:cxn modelId="{DFBC7E8F-C625-4AC7-AC34-BCC5018E5992}" type="presParOf" srcId="{88606873-B6B5-47C9-94B3-4B7B276307EB}" destId="{34017E78-4FDA-42D7-933E-ABAA5D9B0138}" srcOrd="3" destOrd="0" presId="urn:microsoft.com/office/officeart/2018/5/layout/IconCircleLabelList"/>
    <dgm:cxn modelId="{F4CBDCA0-B819-4813-A179-45943EBCC8A2}" type="presParOf" srcId="{F05F7CBB-90C0-4BE2-A66F-F6C0D51CBF7C}" destId="{AEACBE47-4667-4338-AE5B-D197B1D8852F}" srcOrd="1" destOrd="0" presId="urn:microsoft.com/office/officeart/2018/5/layout/IconCircleLabelList"/>
    <dgm:cxn modelId="{C3C81150-15C9-4398-96A9-5442115E2F1D}" type="presParOf" srcId="{F05F7CBB-90C0-4BE2-A66F-F6C0D51CBF7C}" destId="{0FA22D02-FEE2-4192-A558-230AF9E2CF4B}" srcOrd="2" destOrd="0" presId="urn:microsoft.com/office/officeart/2018/5/layout/IconCircleLabelList"/>
    <dgm:cxn modelId="{8B26AC38-F934-44EE-B751-75DE5E56D423}" type="presParOf" srcId="{0FA22D02-FEE2-4192-A558-230AF9E2CF4B}" destId="{ADBAA8FE-57A6-4423-9691-3D6B01ACDFEE}" srcOrd="0" destOrd="0" presId="urn:microsoft.com/office/officeart/2018/5/layout/IconCircleLabelList"/>
    <dgm:cxn modelId="{D00FED53-0B19-467F-8B95-7C31DFA31F4C}" type="presParOf" srcId="{0FA22D02-FEE2-4192-A558-230AF9E2CF4B}" destId="{BCCEBCAD-A8BD-4883-A8B0-60CFB2DCB34C}" srcOrd="1" destOrd="0" presId="urn:microsoft.com/office/officeart/2018/5/layout/IconCircleLabelList"/>
    <dgm:cxn modelId="{77FE084A-A806-499E-B173-5F22EAC14EEC}" type="presParOf" srcId="{0FA22D02-FEE2-4192-A558-230AF9E2CF4B}" destId="{D99E7173-7A4E-4C15-B112-F9F6B3B85808}" srcOrd="2" destOrd="0" presId="urn:microsoft.com/office/officeart/2018/5/layout/IconCircleLabelList"/>
    <dgm:cxn modelId="{DD45A5F8-E9EF-4128-9AB7-18AD2F6E6C23}" type="presParOf" srcId="{0FA22D02-FEE2-4192-A558-230AF9E2CF4B}" destId="{01F5508D-9706-4A00-9756-C87A75A104DC}" srcOrd="3" destOrd="0" presId="urn:microsoft.com/office/officeart/2018/5/layout/IconCircleLabelList"/>
    <dgm:cxn modelId="{AE494031-7736-4E9C-BF6E-9DA470694AAA}" type="presParOf" srcId="{F05F7CBB-90C0-4BE2-A66F-F6C0D51CBF7C}" destId="{4B99AAE2-165B-4734-B75D-C244BB8E651A}" srcOrd="3" destOrd="0" presId="urn:microsoft.com/office/officeart/2018/5/layout/IconCircleLabelList"/>
    <dgm:cxn modelId="{FAC87B6D-107B-48B9-93C1-4567256CF7DB}" type="presParOf" srcId="{F05F7CBB-90C0-4BE2-A66F-F6C0D51CBF7C}" destId="{4F2397EB-5BF6-46ED-B900-58DC084A6756}" srcOrd="4" destOrd="0" presId="urn:microsoft.com/office/officeart/2018/5/layout/IconCircleLabelList"/>
    <dgm:cxn modelId="{B17002F5-2FB6-4BF7-A182-A0DC7B433356}" type="presParOf" srcId="{4F2397EB-5BF6-46ED-B900-58DC084A6756}" destId="{855CD2B3-D4BE-4B9D-8E6B-5D432C631A79}" srcOrd="0" destOrd="0" presId="urn:microsoft.com/office/officeart/2018/5/layout/IconCircleLabelList"/>
    <dgm:cxn modelId="{3FB6398E-08A9-4F6B-B6DC-F8250E2DEB67}" type="presParOf" srcId="{4F2397EB-5BF6-46ED-B900-58DC084A6756}" destId="{D7987E57-B55F-46C6-B205-22D046265CDE}" srcOrd="1" destOrd="0" presId="urn:microsoft.com/office/officeart/2018/5/layout/IconCircleLabelList"/>
    <dgm:cxn modelId="{1B820491-8471-490B-897E-D4F7E27AA949}" type="presParOf" srcId="{4F2397EB-5BF6-46ED-B900-58DC084A6756}" destId="{C5A68301-F43B-44AA-BBB8-C78D1ED1B8BA}" srcOrd="2" destOrd="0" presId="urn:microsoft.com/office/officeart/2018/5/layout/IconCircleLabelList"/>
    <dgm:cxn modelId="{3EEEC060-F230-4DF4-88D5-12A0491740ED}" type="presParOf" srcId="{4F2397EB-5BF6-46ED-B900-58DC084A6756}" destId="{5C1C6CEA-98C7-449D-9575-120AF2358D24}" srcOrd="3" destOrd="0" presId="urn:microsoft.com/office/officeart/2018/5/layout/IconCircleLabelList"/>
    <dgm:cxn modelId="{72414621-38FD-4D9F-8A26-7980DB8F5A11}" type="presParOf" srcId="{F05F7CBB-90C0-4BE2-A66F-F6C0D51CBF7C}" destId="{EB6C6EC4-547C-4A98-8048-E126A280F9E9}" srcOrd="5" destOrd="0" presId="urn:microsoft.com/office/officeart/2018/5/layout/IconCircleLabelList"/>
    <dgm:cxn modelId="{CF4516C5-4560-45A8-B294-10899C3DBD4F}" type="presParOf" srcId="{F05F7CBB-90C0-4BE2-A66F-F6C0D51CBF7C}" destId="{663B7212-D28B-4750-97C6-F4AA6E58E16F}" srcOrd="6" destOrd="0" presId="urn:microsoft.com/office/officeart/2018/5/layout/IconCircleLabelList"/>
    <dgm:cxn modelId="{B15F749D-3ECB-4518-960F-AD8DF2095249}" type="presParOf" srcId="{663B7212-D28B-4750-97C6-F4AA6E58E16F}" destId="{F65A9C50-B099-44D2-82C9-100D9096F705}" srcOrd="0" destOrd="0" presId="urn:microsoft.com/office/officeart/2018/5/layout/IconCircleLabelList"/>
    <dgm:cxn modelId="{ED2F3ED1-CB78-4A41-A48C-225CD41C1EF5}" type="presParOf" srcId="{663B7212-D28B-4750-97C6-F4AA6E58E16F}" destId="{ACD0AA9A-46A0-4C53-A2CF-C182F66B23E7}" srcOrd="1" destOrd="0" presId="urn:microsoft.com/office/officeart/2018/5/layout/IconCircleLabelList"/>
    <dgm:cxn modelId="{AA6961D0-B56A-4E19-AEDE-0F6CB2304659}" type="presParOf" srcId="{663B7212-D28B-4750-97C6-F4AA6E58E16F}" destId="{2B4F2825-F300-4BC4-B639-97767C5EDF3F}" srcOrd="2" destOrd="0" presId="urn:microsoft.com/office/officeart/2018/5/layout/IconCircleLabelList"/>
    <dgm:cxn modelId="{D9C46269-8C6F-4FBB-AFBB-49DD99578791}" type="presParOf" srcId="{663B7212-D28B-4750-97C6-F4AA6E58E16F}" destId="{826135F6-BAA6-408A-AE86-5EC21DFCAD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A29A2-4EB1-4E69-96D3-472FF30F0922}"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25226907-481B-49CD-99ED-E98B092E7F24}">
      <dgm:prSet/>
      <dgm:spPr/>
      <dgm:t>
        <a:bodyPr/>
        <a:lstStyle/>
        <a:p>
          <a:r>
            <a:rPr lang="en-US"/>
            <a:t>capacitating millions of time series using minimal append operations </a:t>
          </a:r>
        </a:p>
      </dgm:t>
    </dgm:pt>
    <dgm:pt modelId="{AC1A1CAF-8351-49D6-BD6B-2D7C46A208B2}" type="parTrans" cxnId="{28453C19-C1EE-4DBB-9385-5FB51838F728}">
      <dgm:prSet/>
      <dgm:spPr/>
      <dgm:t>
        <a:bodyPr/>
        <a:lstStyle/>
        <a:p>
          <a:endParaRPr lang="en-US"/>
        </a:p>
      </dgm:t>
    </dgm:pt>
    <dgm:pt modelId="{DFF85E25-BA36-4962-BA4D-0D0CC6553582}" type="sibTrans" cxnId="{28453C19-C1EE-4DBB-9385-5FB51838F728}">
      <dgm:prSet phldrT="1" phldr="0"/>
      <dgm:spPr/>
      <dgm:t>
        <a:bodyPr/>
        <a:lstStyle/>
        <a:p>
          <a:r>
            <a:rPr lang="en-US"/>
            <a:t>1</a:t>
          </a:r>
        </a:p>
      </dgm:t>
    </dgm:pt>
    <dgm:pt modelId="{A2F03659-B5B2-4A69-A9B7-8759D6821CE8}">
      <dgm:prSet/>
      <dgm:spPr/>
      <dgm:t>
        <a:bodyPr/>
        <a:lstStyle/>
        <a:p>
          <a:r>
            <a:rPr lang="en-US"/>
            <a:t>adding and removing time series as needed without reconfiguring data</a:t>
          </a:r>
        </a:p>
      </dgm:t>
    </dgm:pt>
    <dgm:pt modelId="{1519C1F7-B046-4ABE-8AB1-6E4CEE3B23B2}" type="parTrans" cxnId="{CB518C0D-940F-458A-A942-4D4F01460B2B}">
      <dgm:prSet/>
      <dgm:spPr/>
      <dgm:t>
        <a:bodyPr/>
        <a:lstStyle/>
        <a:p>
          <a:endParaRPr lang="en-US"/>
        </a:p>
      </dgm:t>
    </dgm:pt>
    <dgm:pt modelId="{3DC61B93-E937-4F3B-8EF4-0A8AD3D4F1F0}" type="sibTrans" cxnId="{CB518C0D-940F-458A-A942-4D4F01460B2B}">
      <dgm:prSet phldrT="2" phldr="0"/>
      <dgm:spPr/>
      <dgm:t>
        <a:bodyPr/>
        <a:lstStyle/>
        <a:p>
          <a:r>
            <a:rPr lang="en-US"/>
            <a:t>2</a:t>
          </a:r>
        </a:p>
      </dgm:t>
    </dgm:pt>
    <dgm:pt modelId="{ED1692D7-0FE0-478E-95A9-3B7658EFD91D}">
      <dgm:prSet/>
      <dgm:spPr/>
      <dgm:t>
        <a:bodyPr/>
        <a:lstStyle/>
        <a:p>
          <a:r>
            <a:rPr lang="en-US"/>
            <a:t>avoiding data consolidation during append, similar to RRD database</a:t>
          </a:r>
        </a:p>
      </dgm:t>
    </dgm:pt>
    <dgm:pt modelId="{9AC837A4-2487-40B0-832C-048BF6E1EA87}" type="parTrans" cxnId="{3AEF5E5D-2EFD-4648-AA98-80960A22AC9F}">
      <dgm:prSet/>
      <dgm:spPr/>
      <dgm:t>
        <a:bodyPr/>
        <a:lstStyle/>
        <a:p>
          <a:endParaRPr lang="en-US"/>
        </a:p>
      </dgm:t>
    </dgm:pt>
    <dgm:pt modelId="{9437AEB3-83B5-4BDF-9D29-3B6F13C5EB9E}" type="sibTrans" cxnId="{3AEF5E5D-2EFD-4648-AA98-80960A22AC9F}">
      <dgm:prSet phldrT="3" phldr="0"/>
      <dgm:spPr/>
      <dgm:t>
        <a:bodyPr/>
        <a:lstStyle/>
        <a:p>
          <a:r>
            <a:rPr lang="en-US"/>
            <a:t>3</a:t>
          </a:r>
        </a:p>
      </dgm:t>
    </dgm:pt>
    <dgm:pt modelId="{E45B9038-3966-4914-A30E-63DD7BD9C237}">
      <dgm:prSet/>
      <dgm:spPr/>
      <dgm:t>
        <a:bodyPr/>
        <a:lstStyle/>
        <a:p>
          <a:r>
            <a:rPr lang="en-US"/>
            <a:t>providing compressed data storage for all time series using a single file.</a:t>
          </a:r>
        </a:p>
      </dgm:t>
    </dgm:pt>
    <dgm:pt modelId="{B91ED594-97B3-4396-80C3-4E54170A9AFD}" type="parTrans" cxnId="{38CCB005-ED1B-4398-9935-CA928D892872}">
      <dgm:prSet/>
      <dgm:spPr/>
      <dgm:t>
        <a:bodyPr/>
        <a:lstStyle/>
        <a:p>
          <a:endParaRPr lang="en-US"/>
        </a:p>
      </dgm:t>
    </dgm:pt>
    <dgm:pt modelId="{527BADA5-1F08-45B3-A755-9B8FE0565098}" type="sibTrans" cxnId="{38CCB005-ED1B-4398-9935-CA928D892872}">
      <dgm:prSet phldrT="4" phldr="0"/>
      <dgm:spPr/>
      <dgm:t>
        <a:bodyPr/>
        <a:lstStyle/>
        <a:p>
          <a:r>
            <a:rPr lang="en-US"/>
            <a:t>4</a:t>
          </a:r>
        </a:p>
      </dgm:t>
    </dgm:pt>
    <dgm:pt modelId="{519CD210-4AB5-41CF-AB13-E9F04A27BBAD}" type="pres">
      <dgm:prSet presAssocID="{4DBA29A2-4EB1-4E69-96D3-472FF30F0922}" presName="Name0" presStyleCnt="0">
        <dgm:presLayoutVars>
          <dgm:animLvl val="lvl"/>
          <dgm:resizeHandles val="exact"/>
        </dgm:presLayoutVars>
      </dgm:prSet>
      <dgm:spPr/>
    </dgm:pt>
    <dgm:pt modelId="{21F54FCB-31A1-4153-8CEB-5C775E464616}" type="pres">
      <dgm:prSet presAssocID="{25226907-481B-49CD-99ED-E98B092E7F24}" presName="compositeNode" presStyleCnt="0">
        <dgm:presLayoutVars>
          <dgm:bulletEnabled val="1"/>
        </dgm:presLayoutVars>
      </dgm:prSet>
      <dgm:spPr/>
    </dgm:pt>
    <dgm:pt modelId="{AB09D9FA-49A3-49E6-AAB8-7B49D9CFF0C0}" type="pres">
      <dgm:prSet presAssocID="{25226907-481B-49CD-99ED-E98B092E7F24}" presName="bgRect" presStyleLbl="bgAccFollowNode1" presStyleIdx="0" presStyleCnt="4"/>
      <dgm:spPr/>
    </dgm:pt>
    <dgm:pt modelId="{0827C5C8-B410-4630-8E77-B068D071533A}" type="pres">
      <dgm:prSet presAssocID="{DFF85E25-BA36-4962-BA4D-0D0CC6553582}" presName="sibTransNodeCircle" presStyleLbl="alignNode1" presStyleIdx="0" presStyleCnt="8">
        <dgm:presLayoutVars>
          <dgm:chMax val="0"/>
          <dgm:bulletEnabled/>
        </dgm:presLayoutVars>
      </dgm:prSet>
      <dgm:spPr/>
    </dgm:pt>
    <dgm:pt modelId="{C7F1E833-9D82-4749-A0A9-43A647254254}" type="pres">
      <dgm:prSet presAssocID="{25226907-481B-49CD-99ED-E98B092E7F24}" presName="bottomLine" presStyleLbl="alignNode1" presStyleIdx="1" presStyleCnt="8">
        <dgm:presLayoutVars/>
      </dgm:prSet>
      <dgm:spPr/>
    </dgm:pt>
    <dgm:pt modelId="{A43F8C5F-EAC9-4BBA-88CF-22B6C39CB0A8}" type="pres">
      <dgm:prSet presAssocID="{25226907-481B-49CD-99ED-E98B092E7F24}" presName="nodeText" presStyleLbl="bgAccFollowNode1" presStyleIdx="0" presStyleCnt="4">
        <dgm:presLayoutVars>
          <dgm:bulletEnabled val="1"/>
        </dgm:presLayoutVars>
      </dgm:prSet>
      <dgm:spPr/>
    </dgm:pt>
    <dgm:pt modelId="{C30FDE4F-48E3-4F8A-9409-7D91F72E59B1}" type="pres">
      <dgm:prSet presAssocID="{DFF85E25-BA36-4962-BA4D-0D0CC6553582}" presName="sibTrans" presStyleCnt="0"/>
      <dgm:spPr/>
    </dgm:pt>
    <dgm:pt modelId="{DDACCA09-9E99-4675-8049-9E65969F071B}" type="pres">
      <dgm:prSet presAssocID="{A2F03659-B5B2-4A69-A9B7-8759D6821CE8}" presName="compositeNode" presStyleCnt="0">
        <dgm:presLayoutVars>
          <dgm:bulletEnabled val="1"/>
        </dgm:presLayoutVars>
      </dgm:prSet>
      <dgm:spPr/>
    </dgm:pt>
    <dgm:pt modelId="{362F427D-2A9E-483B-A004-CAB5C234607F}" type="pres">
      <dgm:prSet presAssocID="{A2F03659-B5B2-4A69-A9B7-8759D6821CE8}" presName="bgRect" presStyleLbl="bgAccFollowNode1" presStyleIdx="1" presStyleCnt="4"/>
      <dgm:spPr/>
    </dgm:pt>
    <dgm:pt modelId="{786B5647-B216-4531-8710-8320256C566D}" type="pres">
      <dgm:prSet presAssocID="{3DC61B93-E937-4F3B-8EF4-0A8AD3D4F1F0}" presName="sibTransNodeCircle" presStyleLbl="alignNode1" presStyleIdx="2" presStyleCnt="8">
        <dgm:presLayoutVars>
          <dgm:chMax val="0"/>
          <dgm:bulletEnabled/>
        </dgm:presLayoutVars>
      </dgm:prSet>
      <dgm:spPr/>
    </dgm:pt>
    <dgm:pt modelId="{B934D784-4486-4F52-9A3D-977EA8668022}" type="pres">
      <dgm:prSet presAssocID="{A2F03659-B5B2-4A69-A9B7-8759D6821CE8}" presName="bottomLine" presStyleLbl="alignNode1" presStyleIdx="3" presStyleCnt="8">
        <dgm:presLayoutVars/>
      </dgm:prSet>
      <dgm:spPr/>
    </dgm:pt>
    <dgm:pt modelId="{A93F324B-BE4C-4468-9C57-260EC790FA15}" type="pres">
      <dgm:prSet presAssocID="{A2F03659-B5B2-4A69-A9B7-8759D6821CE8}" presName="nodeText" presStyleLbl="bgAccFollowNode1" presStyleIdx="1" presStyleCnt="4">
        <dgm:presLayoutVars>
          <dgm:bulletEnabled val="1"/>
        </dgm:presLayoutVars>
      </dgm:prSet>
      <dgm:spPr/>
    </dgm:pt>
    <dgm:pt modelId="{7E9C53E4-4A63-42FD-84EB-23F44F25655D}" type="pres">
      <dgm:prSet presAssocID="{3DC61B93-E937-4F3B-8EF4-0A8AD3D4F1F0}" presName="sibTrans" presStyleCnt="0"/>
      <dgm:spPr/>
    </dgm:pt>
    <dgm:pt modelId="{6BF17E09-E008-46B7-AF96-8C3AC6019DDB}" type="pres">
      <dgm:prSet presAssocID="{ED1692D7-0FE0-478E-95A9-3B7658EFD91D}" presName="compositeNode" presStyleCnt="0">
        <dgm:presLayoutVars>
          <dgm:bulletEnabled val="1"/>
        </dgm:presLayoutVars>
      </dgm:prSet>
      <dgm:spPr/>
    </dgm:pt>
    <dgm:pt modelId="{F6C4A2CB-7E1F-4E21-BEE3-5A213EFE9BFD}" type="pres">
      <dgm:prSet presAssocID="{ED1692D7-0FE0-478E-95A9-3B7658EFD91D}" presName="bgRect" presStyleLbl="bgAccFollowNode1" presStyleIdx="2" presStyleCnt="4"/>
      <dgm:spPr/>
    </dgm:pt>
    <dgm:pt modelId="{CA79EDA8-54EA-413B-BAAC-E7FDDFAD6CB5}" type="pres">
      <dgm:prSet presAssocID="{9437AEB3-83B5-4BDF-9D29-3B6F13C5EB9E}" presName="sibTransNodeCircle" presStyleLbl="alignNode1" presStyleIdx="4" presStyleCnt="8">
        <dgm:presLayoutVars>
          <dgm:chMax val="0"/>
          <dgm:bulletEnabled/>
        </dgm:presLayoutVars>
      </dgm:prSet>
      <dgm:spPr/>
    </dgm:pt>
    <dgm:pt modelId="{7C663E24-AABC-449E-9F0E-1BC2A8EA1028}" type="pres">
      <dgm:prSet presAssocID="{ED1692D7-0FE0-478E-95A9-3B7658EFD91D}" presName="bottomLine" presStyleLbl="alignNode1" presStyleIdx="5" presStyleCnt="8">
        <dgm:presLayoutVars/>
      </dgm:prSet>
      <dgm:spPr/>
    </dgm:pt>
    <dgm:pt modelId="{A8D048E5-6AF3-44CB-8884-938B135E23B0}" type="pres">
      <dgm:prSet presAssocID="{ED1692D7-0FE0-478E-95A9-3B7658EFD91D}" presName="nodeText" presStyleLbl="bgAccFollowNode1" presStyleIdx="2" presStyleCnt="4">
        <dgm:presLayoutVars>
          <dgm:bulletEnabled val="1"/>
        </dgm:presLayoutVars>
      </dgm:prSet>
      <dgm:spPr/>
    </dgm:pt>
    <dgm:pt modelId="{3229E418-7234-4354-80D1-B78002B6DFB0}" type="pres">
      <dgm:prSet presAssocID="{9437AEB3-83B5-4BDF-9D29-3B6F13C5EB9E}" presName="sibTrans" presStyleCnt="0"/>
      <dgm:spPr/>
    </dgm:pt>
    <dgm:pt modelId="{CFC4A737-294C-423F-84D4-360B57442C26}" type="pres">
      <dgm:prSet presAssocID="{E45B9038-3966-4914-A30E-63DD7BD9C237}" presName="compositeNode" presStyleCnt="0">
        <dgm:presLayoutVars>
          <dgm:bulletEnabled val="1"/>
        </dgm:presLayoutVars>
      </dgm:prSet>
      <dgm:spPr/>
    </dgm:pt>
    <dgm:pt modelId="{65311B52-8514-4D0F-92C0-497FC77A2E4C}" type="pres">
      <dgm:prSet presAssocID="{E45B9038-3966-4914-A30E-63DD7BD9C237}" presName="bgRect" presStyleLbl="bgAccFollowNode1" presStyleIdx="3" presStyleCnt="4"/>
      <dgm:spPr/>
    </dgm:pt>
    <dgm:pt modelId="{1838D8D1-F558-4FFD-9639-9C94ECC9CBB4}" type="pres">
      <dgm:prSet presAssocID="{527BADA5-1F08-45B3-A755-9B8FE0565098}" presName="sibTransNodeCircle" presStyleLbl="alignNode1" presStyleIdx="6" presStyleCnt="8">
        <dgm:presLayoutVars>
          <dgm:chMax val="0"/>
          <dgm:bulletEnabled/>
        </dgm:presLayoutVars>
      </dgm:prSet>
      <dgm:spPr/>
    </dgm:pt>
    <dgm:pt modelId="{77283A89-0AA7-4AFD-B82E-A1E11D046C4F}" type="pres">
      <dgm:prSet presAssocID="{E45B9038-3966-4914-A30E-63DD7BD9C237}" presName="bottomLine" presStyleLbl="alignNode1" presStyleIdx="7" presStyleCnt="8">
        <dgm:presLayoutVars/>
      </dgm:prSet>
      <dgm:spPr/>
    </dgm:pt>
    <dgm:pt modelId="{4820E9D7-409B-4AAF-8AF3-397221AAB843}" type="pres">
      <dgm:prSet presAssocID="{E45B9038-3966-4914-A30E-63DD7BD9C237}" presName="nodeText" presStyleLbl="bgAccFollowNode1" presStyleIdx="3" presStyleCnt="4">
        <dgm:presLayoutVars>
          <dgm:bulletEnabled val="1"/>
        </dgm:presLayoutVars>
      </dgm:prSet>
      <dgm:spPr/>
    </dgm:pt>
  </dgm:ptLst>
  <dgm:cxnLst>
    <dgm:cxn modelId="{60CDF004-9CD6-48E4-940C-59E733A3821F}" type="presOf" srcId="{9437AEB3-83B5-4BDF-9D29-3B6F13C5EB9E}" destId="{CA79EDA8-54EA-413B-BAAC-E7FDDFAD6CB5}" srcOrd="0" destOrd="0" presId="urn:microsoft.com/office/officeart/2016/7/layout/BasicLinearProcessNumbered"/>
    <dgm:cxn modelId="{38CCB005-ED1B-4398-9935-CA928D892872}" srcId="{4DBA29A2-4EB1-4E69-96D3-472FF30F0922}" destId="{E45B9038-3966-4914-A30E-63DD7BD9C237}" srcOrd="3" destOrd="0" parTransId="{B91ED594-97B3-4396-80C3-4E54170A9AFD}" sibTransId="{527BADA5-1F08-45B3-A755-9B8FE0565098}"/>
    <dgm:cxn modelId="{CB518C0D-940F-458A-A942-4D4F01460B2B}" srcId="{4DBA29A2-4EB1-4E69-96D3-472FF30F0922}" destId="{A2F03659-B5B2-4A69-A9B7-8759D6821CE8}" srcOrd="1" destOrd="0" parTransId="{1519C1F7-B046-4ABE-8AB1-6E4CEE3B23B2}" sibTransId="{3DC61B93-E937-4F3B-8EF4-0A8AD3D4F1F0}"/>
    <dgm:cxn modelId="{28453C19-C1EE-4DBB-9385-5FB51838F728}" srcId="{4DBA29A2-4EB1-4E69-96D3-472FF30F0922}" destId="{25226907-481B-49CD-99ED-E98B092E7F24}" srcOrd="0" destOrd="0" parTransId="{AC1A1CAF-8351-49D6-BD6B-2D7C46A208B2}" sibTransId="{DFF85E25-BA36-4962-BA4D-0D0CC6553582}"/>
    <dgm:cxn modelId="{5164B05B-D46C-43CA-B177-AC74E1B11A1E}" type="presOf" srcId="{E45B9038-3966-4914-A30E-63DD7BD9C237}" destId="{65311B52-8514-4D0F-92C0-497FC77A2E4C}" srcOrd="0" destOrd="0" presId="urn:microsoft.com/office/officeart/2016/7/layout/BasicLinearProcessNumbered"/>
    <dgm:cxn modelId="{3AEF5E5D-2EFD-4648-AA98-80960A22AC9F}" srcId="{4DBA29A2-4EB1-4E69-96D3-472FF30F0922}" destId="{ED1692D7-0FE0-478E-95A9-3B7658EFD91D}" srcOrd="2" destOrd="0" parTransId="{9AC837A4-2487-40B0-832C-048BF6E1EA87}" sibTransId="{9437AEB3-83B5-4BDF-9D29-3B6F13C5EB9E}"/>
    <dgm:cxn modelId="{7419C565-64C2-4567-BAE0-EE99D8DA3476}" type="presOf" srcId="{ED1692D7-0FE0-478E-95A9-3B7658EFD91D}" destId="{A8D048E5-6AF3-44CB-8884-938B135E23B0}" srcOrd="1" destOrd="0" presId="urn:microsoft.com/office/officeart/2016/7/layout/BasicLinearProcessNumbered"/>
    <dgm:cxn modelId="{DE740668-1CCC-4870-A7C2-6032AD3A1302}" type="presOf" srcId="{ED1692D7-0FE0-478E-95A9-3B7658EFD91D}" destId="{F6C4A2CB-7E1F-4E21-BEE3-5A213EFE9BFD}" srcOrd="0" destOrd="0" presId="urn:microsoft.com/office/officeart/2016/7/layout/BasicLinearProcessNumbered"/>
    <dgm:cxn modelId="{0082EA4E-ADB5-4A8C-8170-C1CD6FADE376}" type="presOf" srcId="{4DBA29A2-4EB1-4E69-96D3-472FF30F0922}" destId="{519CD210-4AB5-41CF-AB13-E9F04A27BBAD}" srcOrd="0" destOrd="0" presId="urn:microsoft.com/office/officeart/2016/7/layout/BasicLinearProcessNumbered"/>
    <dgm:cxn modelId="{1EA83A6F-7EE9-4276-98EB-879CB8037BE0}" type="presOf" srcId="{DFF85E25-BA36-4962-BA4D-0D0CC6553582}" destId="{0827C5C8-B410-4630-8E77-B068D071533A}" srcOrd="0" destOrd="0" presId="urn:microsoft.com/office/officeart/2016/7/layout/BasicLinearProcessNumbered"/>
    <dgm:cxn modelId="{A72B9E76-3754-4918-82AC-5EC10992E6CF}" type="presOf" srcId="{527BADA5-1F08-45B3-A755-9B8FE0565098}" destId="{1838D8D1-F558-4FFD-9639-9C94ECC9CBB4}" srcOrd="0" destOrd="0" presId="urn:microsoft.com/office/officeart/2016/7/layout/BasicLinearProcessNumbered"/>
    <dgm:cxn modelId="{13ED5D81-B74C-40FE-8347-DD4F487EA98B}" type="presOf" srcId="{E45B9038-3966-4914-A30E-63DD7BD9C237}" destId="{4820E9D7-409B-4AAF-8AF3-397221AAB843}" srcOrd="1" destOrd="0" presId="urn:microsoft.com/office/officeart/2016/7/layout/BasicLinearProcessNumbered"/>
    <dgm:cxn modelId="{23E5958A-8F4A-4DD4-B959-7F355B1D3C84}" type="presOf" srcId="{25226907-481B-49CD-99ED-E98B092E7F24}" destId="{AB09D9FA-49A3-49E6-AAB8-7B49D9CFF0C0}" srcOrd="0" destOrd="0" presId="urn:microsoft.com/office/officeart/2016/7/layout/BasicLinearProcessNumbered"/>
    <dgm:cxn modelId="{85F9938C-1F33-4C4D-8FF7-A56488979734}" type="presOf" srcId="{3DC61B93-E937-4F3B-8EF4-0A8AD3D4F1F0}" destId="{786B5647-B216-4531-8710-8320256C566D}" srcOrd="0" destOrd="0" presId="urn:microsoft.com/office/officeart/2016/7/layout/BasicLinearProcessNumbered"/>
    <dgm:cxn modelId="{D7A13D9B-DFFE-4AB1-B134-6C48DC78D4D7}" type="presOf" srcId="{25226907-481B-49CD-99ED-E98B092E7F24}" destId="{A43F8C5F-EAC9-4BBA-88CF-22B6C39CB0A8}" srcOrd="1" destOrd="0" presId="urn:microsoft.com/office/officeart/2016/7/layout/BasicLinearProcessNumbered"/>
    <dgm:cxn modelId="{CF438E9D-F074-493D-B72C-B3F931FA42C5}" type="presOf" srcId="{A2F03659-B5B2-4A69-A9B7-8759D6821CE8}" destId="{A93F324B-BE4C-4468-9C57-260EC790FA15}" srcOrd="1" destOrd="0" presId="urn:microsoft.com/office/officeart/2016/7/layout/BasicLinearProcessNumbered"/>
    <dgm:cxn modelId="{2E76DBF1-9525-4F07-8177-C9870C575FCF}" type="presOf" srcId="{A2F03659-B5B2-4A69-A9B7-8759D6821CE8}" destId="{362F427D-2A9E-483B-A004-CAB5C234607F}" srcOrd="0" destOrd="0" presId="urn:microsoft.com/office/officeart/2016/7/layout/BasicLinearProcessNumbered"/>
    <dgm:cxn modelId="{5A1889A2-2B5B-40ED-A92D-3E476B3E161B}" type="presParOf" srcId="{519CD210-4AB5-41CF-AB13-E9F04A27BBAD}" destId="{21F54FCB-31A1-4153-8CEB-5C775E464616}" srcOrd="0" destOrd="0" presId="urn:microsoft.com/office/officeart/2016/7/layout/BasicLinearProcessNumbered"/>
    <dgm:cxn modelId="{E29AABF2-58A9-45D3-833C-03A77F1EE330}" type="presParOf" srcId="{21F54FCB-31A1-4153-8CEB-5C775E464616}" destId="{AB09D9FA-49A3-49E6-AAB8-7B49D9CFF0C0}" srcOrd="0" destOrd="0" presId="urn:microsoft.com/office/officeart/2016/7/layout/BasicLinearProcessNumbered"/>
    <dgm:cxn modelId="{B3871B51-1E0A-415D-8D36-265361AF453D}" type="presParOf" srcId="{21F54FCB-31A1-4153-8CEB-5C775E464616}" destId="{0827C5C8-B410-4630-8E77-B068D071533A}" srcOrd="1" destOrd="0" presId="urn:microsoft.com/office/officeart/2016/7/layout/BasicLinearProcessNumbered"/>
    <dgm:cxn modelId="{E48A19EB-88B7-4E14-9053-4D529B8400BB}" type="presParOf" srcId="{21F54FCB-31A1-4153-8CEB-5C775E464616}" destId="{C7F1E833-9D82-4749-A0A9-43A647254254}" srcOrd="2" destOrd="0" presId="urn:microsoft.com/office/officeart/2016/7/layout/BasicLinearProcessNumbered"/>
    <dgm:cxn modelId="{E0C1FE97-43E7-4355-BDAB-EB5753987576}" type="presParOf" srcId="{21F54FCB-31A1-4153-8CEB-5C775E464616}" destId="{A43F8C5F-EAC9-4BBA-88CF-22B6C39CB0A8}" srcOrd="3" destOrd="0" presId="urn:microsoft.com/office/officeart/2016/7/layout/BasicLinearProcessNumbered"/>
    <dgm:cxn modelId="{475B49E3-A37C-4AF6-888F-E73FB2B125B6}" type="presParOf" srcId="{519CD210-4AB5-41CF-AB13-E9F04A27BBAD}" destId="{C30FDE4F-48E3-4F8A-9409-7D91F72E59B1}" srcOrd="1" destOrd="0" presId="urn:microsoft.com/office/officeart/2016/7/layout/BasicLinearProcessNumbered"/>
    <dgm:cxn modelId="{54C50722-42A8-4EAB-8CF8-5FE72F6322B3}" type="presParOf" srcId="{519CD210-4AB5-41CF-AB13-E9F04A27BBAD}" destId="{DDACCA09-9E99-4675-8049-9E65969F071B}" srcOrd="2" destOrd="0" presId="urn:microsoft.com/office/officeart/2016/7/layout/BasicLinearProcessNumbered"/>
    <dgm:cxn modelId="{6FD1BE49-D728-4F8F-8D96-CF37377943B3}" type="presParOf" srcId="{DDACCA09-9E99-4675-8049-9E65969F071B}" destId="{362F427D-2A9E-483B-A004-CAB5C234607F}" srcOrd="0" destOrd="0" presId="urn:microsoft.com/office/officeart/2016/7/layout/BasicLinearProcessNumbered"/>
    <dgm:cxn modelId="{99F8179E-7FA1-4CB2-89CB-87C1C63F36F9}" type="presParOf" srcId="{DDACCA09-9E99-4675-8049-9E65969F071B}" destId="{786B5647-B216-4531-8710-8320256C566D}" srcOrd="1" destOrd="0" presId="urn:microsoft.com/office/officeart/2016/7/layout/BasicLinearProcessNumbered"/>
    <dgm:cxn modelId="{0DDEA2D5-A13A-4932-B238-ACD5A8E56C3E}" type="presParOf" srcId="{DDACCA09-9E99-4675-8049-9E65969F071B}" destId="{B934D784-4486-4F52-9A3D-977EA8668022}" srcOrd="2" destOrd="0" presId="urn:microsoft.com/office/officeart/2016/7/layout/BasicLinearProcessNumbered"/>
    <dgm:cxn modelId="{9B6FD20B-11D3-40CB-B881-D76784FD58F5}" type="presParOf" srcId="{DDACCA09-9E99-4675-8049-9E65969F071B}" destId="{A93F324B-BE4C-4468-9C57-260EC790FA15}" srcOrd="3" destOrd="0" presId="urn:microsoft.com/office/officeart/2016/7/layout/BasicLinearProcessNumbered"/>
    <dgm:cxn modelId="{F1DBE794-AE81-43C6-BC4E-098B16D853F2}" type="presParOf" srcId="{519CD210-4AB5-41CF-AB13-E9F04A27BBAD}" destId="{7E9C53E4-4A63-42FD-84EB-23F44F25655D}" srcOrd="3" destOrd="0" presId="urn:microsoft.com/office/officeart/2016/7/layout/BasicLinearProcessNumbered"/>
    <dgm:cxn modelId="{19B83245-D1A9-4625-983E-5DE21FE41B5E}" type="presParOf" srcId="{519CD210-4AB5-41CF-AB13-E9F04A27BBAD}" destId="{6BF17E09-E008-46B7-AF96-8C3AC6019DDB}" srcOrd="4" destOrd="0" presId="urn:microsoft.com/office/officeart/2016/7/layout/BasicLinearProcessNumbered"/>
    <dgm:cxn modelId="{1406B596-21EC-4CC7-BF3C-48B06EFBD8E5}" type="presParOf" srcId="{6BF17E09-E008-46B7-AF96-8C3AC6019DDB}" destId="{F6C4A2CB-7E1F-4E21-BEE3-5A213EFE9BFD}" srcOrd="0" destOrd="0" presId="urn:microsoft.com/office/officeart/2016/7/layout/BasicLinearProcessNumbered"/>
    <dgm:cxn modelId="{63E8DD36-C759-46E9-A783-EF78BCA0F354}" type="presParOf" srcId="{6BF17E09-E008-46B7-AF96-8C3AC6019DDB}" destId="{CA79EDA8-54EA-413B-BAAC-E7FDDFAD6CB5}" srcOrd="1" destOrd="0" presId="urn:microsoft.com/office/officeart/2016/7/layout/BasicLinearProcessNumbered"/>
    <dgm:cxn modelId="{0906F7C6-49A3-4CDD-A0D3-D114EBD0DB95}" type="presParOf" srcId="{6BF17E09-E008-46B7-AF96-8C3AC6019DDB}" destId="{7C663E24-AABC-449E-9F0E-1BC2A8EA1028}" srcOrd="2" destOrd="0" presId="urn:microsoft.com/office/officeart/2016/7/layout/BasicLinearProcessNumbered"/>
    <dgm:cxn modelId="{FCEC5A29-71EC-4150-9A8B-28C579BD4152}" type="presParOf" srcId="{6BF17E09-E008-46B7-AF96-8C3AC6019DDB}" destId="{A8D048E5-6AF3-44CB-8884-938B135E23B0}" srcOrd="3" destOrd="0" presId="urn:microsoft.com/office/officeart/2016/7/layout/BasicLinearProcessNumbered"/>
    <dgm:cxn modelId="{888459CC-4506-4600-B6CA-56ACE852D5ED}" type="presParOf" srcId="{519CD210-4AB5-41CF-AB13-E9F04A27BBAD}" destId="{3229E418-7234-4354-80D1-B78002B6DFB0}" srcOrd="5" destOrd="0" presId="urn:microsoft.com/office/officeart/2016/7/layout/BasicLinearProcessNumbered"/>
    <dgm:cxn modelId="{E8E58DBC-57D5-41F3-9246-87E740E95C28}" type="presParOf" srcId="{519CD210-4AB5-41CF-AB13-E9F04A27BBAD}" destId="{CFC4A737-294C-423F-84D4-360B57442C26}" srcOrd="6" destOrd="0" presId="urn:microsoft.com/office/officeart/2016/7/layout/BasicLinearProcessNumbered"/>
    <dgm:cxn modelId="{F70850CD-401F-4ECE-A0EE-B251144C1CEB}" type="presParOf" srcId="{CFC4A737-294C-423F-84D4-360B57442C26}" destId="{65311B52-8514-4D0F-92C0-497FC77A2E4C}" srcOrd="0" destOrd="0" presId="urn:microsoft.com/office/officeart/2016/7/layout/BasicLinearProcessNumbered"/>
    <dgm:cxn modelId="{EA9D68F0-7D23-4BD7-9FAA-E55502154C2B}" type="presParOf" srcId="{CFC4A737-294C-423F-84D4-360B57442C26}" destId="{1838D8D1-F558-4FFD-9639-9C94ECC9CBB4}" srcOrd="1" destOrd="0" presId="urn:microsoft.com/office/officeart/2016/7/layout/BasicLinearProcessNumbered"/>
    <dgm:cxn modelId="{8C9814B8-B4CD-4C87-A7F5-FD008D6F6B5B}" type="presParOf" srcId="{CFC4A737-294C-423F-84D4-360B57442C26}" destId="{77283A89-0AA7-4AFD-B82E-A1E11D046C4F}" srcOrd="2" destOrd="0" presId="urn:microsoft.com/office/officeart/2016/7/layout/BasicLinearProcessNumbered"/>
    <dgm:cxn modelId="{F92DB2F8-4E50-46A3-8AEB-6E867A8AC68D}" type="presParOf" srcId="{CFC4A737-294C-423F-84D4-360B57442C26}" destId="{4820E9D7-409B-4AAF-8AF3-397221AAB84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ACAB5-F5B4-4BF1-AD7B-FD896EC37558}">
      <dsp:nvSpPr>
        <dsp:cNvPr id="0" name=""/>
        <dsp:cNvSpPr/>
      </dsp:nvSpPr>
      <dsp:spPr>
        <a:xfrm>
          <a:off x="1283" y="507953"/>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353C6-4B42-407C-A43B-64443341858F}">
      <dsp:nvSpPr>
        <dsp:cNvPr id="0" name=""/>
        <dsp:cNvSpPr/>
      </dsp:nvSpPr>
      <dsp:spPr>
        <a:xfrm>
          <a:off x="501904" y="98354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Many computer scientists did propose, multiple variants of stream processing techniques, such as </a:t>
          </a:r>
          <a:r>
            <a:rPr lang="en-US" sz="2800" kern="1200" dirty="0" err="1"/>
            <a:t>Xpath</a:t>
          </a:r>
          <a:r>
            <a:rPr lang="en-US" sz="2800" kern="1200" dirty="0"/>
            <a:t>, </a:t>
          </a:r>
          <a:r>
            <a:rPr lang="en-US" sz="2800" kern="1200" dirty="0" err="1"/>
            <a:t>Xyleme</a:t>
          </a:r>
          <a:r>
            <a:rPr lang="en-US" sz="2800" kern="1200" dirty="0"/>
            <a:t> that has their own query language.</a:t>
          </a:r>
        </a:p>
      </dsp:txBody>
      <dsp:txXfrm>
        <a:off x="585701" y="1067340"/>
        <a:ext cx="4337991" cy="2693452"/>
      </dsp:txXfrm>
    </dsp:sp>
    <dsp:sp modelId="{BDC13241-2FFB-40AC-84D3-B954D5C094E5}">
      <dsp:nvSpPr>
        <dsp:cNvPr id="0" name=""/>
        <dsp:cNvSpPr/>
      </dsp:nvSpPr>
      <dsp:spPr>
        <a:xfrm>
          <a:off x="5508110" y="507953"/>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E34AD-9FBD-404D-A905-5956E29A09AD}">
      <dsp:nvSpPr>
        <dsp:cNvPr id="0" name=""/>
        <dsp:cNvSpPr/>
      </dsp:nvSpPr>
      <dsp:spPr>
        <a:xfrm>
          <a:off x="6008730" y="98354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Calibri Light" panose="020F0302020204030204"/>
            </a:rPr>
            <a:t>Limitations</a:t>
          </a:r>
          <a:r>
            <a:rPr lang="en-US" sz="2800" kern="1200"/>
            <a:t> are numerous, as they are confined to a specific file format</a:t>
          </a:r>
          <a:r>
            <a:rPr lang="en-US" sz="2800" kern="1200">
              <a:latin typeface="Calibri Light" panose="020F0302020204030204"/>
            </a:rPr>
            <a:t> and have scalability issues.</a:t>
          </a:r>
          <a:endParaRPr lang="en-US" sz="2800" kern="1200"/>
        </a:p>
      </dsp:txBody>
      <dsp:txXfrm>
        <a:off x="6092527" y="1067340"/>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86E9-EEC8-44AF-B740-71CFB43B9448}">
      <dsp:nvSpPr>
        <dsp:cNvPr id="0" name=""/>
        <dsp:cNvSpPr/>
      </dsp:nvSpPr>
      <dsp:spPr>
        <a:xfrm>
          <a:off x="9242" y="516611"/>
          <a:ext cx="2762398" cy="331811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Existing relational databases are not a good fit in network monitoring applications.</a:t>
          </a:r>
        </a:p>
      </dsp:txBody>
      <dsp:txXfrm>
        <a:off x="90150" y="597519"/>
        <a:ext cx="2600582" cy="3156299"/>
      </dsp:txXfrm>
    </dsp:sp>
    <dsp:sp modelId="{E3A2090E-649D-49D5-A074-A0F2C4B1048C}">
      <dsp:nvSpPr>
        <dsp:cNvPr id="0" name=""/>
        <dsp:cNvSpPr/>
      </dsp:nvSpPr>
      <dsp:spPr>
        <a:xfrm>
          <a:off x="3047880" y="1833131"/>
          <a:ext cx="585628" cy="685074"/>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7880" y="1970146"/>
        <a:ext cx="409940" cy="411044"/>
      </dsp:txXfrm>
    </dsp:sp>
    <dsp:sp modelId="{28C25FCE-C4B8-4850-897D-2F2B300AB1EC}">
      <dsp:nvSpPr>
        <dsp:cNvPr id="0" name=""/>
        <dsp:cNvSpPr/>
      </dsp:nvSpPr>
      <dsp:spPr>
        <a:xfrm>
          <a:off x="3876600" y="516611"/>
          <a:ext cx="2762398" cy="331811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As the data is not characterized by many relationships. Instead, the records are repeated over time at frequent intervals, increasing the cardinality of a table and making handling indexes extremely hard. </a:t>
          </a:r>
        </a:p>
      </dsp:txBody>
      <dsp:txXfrm>
        <a:off x="3957508" y="597519"/>
        <a:ext cx="2600582" cy="3156299"/>
      </dsp:txXfrm>
    </dsp:sp>
    <dsp:sp modelId="{0556BCC1-23EC-4284-B6F3-18C22578DF9E}">
      <dsp:nvSpPr>
        <dsp:cNvPr id="0" name=""/>
        <dsp:cNvSpPr/>
      </dsp:nvSpPr>
      <dsp:spPr>
        <a:xfrm>
          <a:off x="6915239" y="1833131"/>
          <a:ext cx="585628" cy="685074"/>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15239" y="1970146"/>
        <a:ext cx="409940" cy="411044"/>
      </dsp:txXfrm>
    </dsp:sp>
    <dsp:sp modelId="{7FA84C14-DA16-4DD6-8C86-F600F4A4B75A}">
      <dsp:nvSpPr>
        <dsp:cNvPr id="0" name=""/>
        <dsp:cNvSpPr/>
      </dsp:nvSpPr>
      <dsp:spPr>
        <a:xfrm>
          <a:off x="7743958" y="516611"/>
          <a:ext cx="2762398" cy="331811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Therefore, specialized databases like Round Robin Database (RRD) have been developed to handle time series data, where each RRD has a file with a size of 64 KB. However, RRD has performance limitations such as the inability to handle a large number of concurrent RRDs.</a:t>
          </a:r>
        </a:p>
      </dsp:txBody>
      <dsp:txXfrm>
        <a:off x="7824866" y="597519"/>
        <a:ext cx="2600582" cy="3156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AF69C-A8A0-4F99-99DC-2D310DECD1AD}">
      <dsp:nvSpPr>
        <dsp:cNvPr id="0" name=""/>
        <dsp:cNvSpPr/>
      </dsp:nvSpPr>
      <dsp:spPr>
        <a:xfrm>
          <a:off x="1231376" y="288"/>
          <a:ext cx="1001496" cy="10014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B9D28-2A09-4022-91CC-F0F820FC3627}">
      <dsp:nvSpPr>
        <dsp:cNvPr id="0" name=""/>
        <dsp:cNvSpPr/>
      </dsp:nvSpPr>
      <dsp:spPr>
        <a:xfrm>
          <a:off x="1444810"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017E78-4FDA-42D7-933E-ABAA5D9B0138}">
      <dsp:nvSpPr>
        <dsp:cNvPr id="0" name=""/>
        <dsp:cNvSpPr/>
      </dsp:nvSpPr>
      <dsp:spPr>
        <a:xfrm>
          <a:off x="911226"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Efficient Data compression</a:t>
          </a:r>
        </a:p>
      </dsp:txBody>
      <dsp:txXfrm>
        <a:off x="911226" y="1313725"/>
        <a:ext cx="1641796" cy="656718"/>
      </dsp:txXfrm>
    </dsp:sp>
    <dsp:sp modelId="{ADBAA8FE-57A6-4423-9691-3D6B01ACDFEE}">
      <dsp:nvSpPr>
        <dsp:cNvPr id="0" name=""/>
        <dsp:cNvSpPr/>
      </dsp:nvSpPr>
      <dsp:spPr>
        <a:xfrm>
          <a:off x="3160488" y="288"/>
          <a:ext cx="1001496" cy="10014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EBCAD-A8BD-4883-A8B0-60CFB2DCB34C}">
      <dsp:nvSpPr>
        <dsp:cNvPr id="0" name=""/>
        <dsp:cNvSpPr/>
      </dsp:nvSpPr>
      <dsp:spPr>
        <a:xfrm>
          <a:off x="3373921"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5508D-9706-4A00-9756-C87A75A104DC}">
      <dsp:nvSpPr>
        <dsp:cNvPr id="0" name=""/>
        <dsp:cNvSpPr/>
      </dsp:nvSpPr>
      <dsp:spPr>
        <a:xfrm>
          <a:off x="2840337"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Open source</a:t>
          </a:r>
        </a:p>
      </dsp:txBody>
      <dsp:txXfrm>
        <a:off x="2840337" y="1313725"/>
        <a:ext cx="1641796" cy="656718"/>
      </dsp:txXfrm>
    </dsp:sp>
    <dsp:sp modelId="{855CD2B3-D4BE-4B9D-8E6B-5D432C631A79}">
      <dsp:nvSpPr>
        <dsp:cNvPr id="0" name=""/>
        <dsp:cNvSpPr/>
      </dsp:nvSpPr>
      <dsp:spPr>
        <a:xfrm>
          <a:off x="1231376" y="2380893"/>
          <a:ext cx="1001496" cy="10014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87E57-B55F-46C6-B205-22D046265CDE}">
      <dsp:nvSpPr>
        <dsp:cNvPr id="0" name=""/>
        <dsp:cNvSpPr/>
      </dsp:nvSpPr>
      <dsp:spPr>
        <a:xfrm>
          <a:off x="1444810" y="2594327"/>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C6CEA-98C7-449D-9575-120AF2358D24}">
      <dsp:nvSpPr>
        <dsp:cNvPr id="0" name=""/>
        <dsp:cNvSpPr/>
      </dsp:nvSpPr>
      <dsp:spPr>
        <a:xfrm>
          <a:off x="911226"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High cardinality data support</a:t>
          </a:r>
        </a:p>
      </dsp:txBody>
      <dsp:txXfrm>
        <a:off x="911226" y="3694331"/>
        <a:ext cx="1641796" cy="656718"/>
      </dsp:txXfrm>
    </dsp:sp>
    <dsp:sp modelId="{F65A9C50-B099-44D2-82C9-100D9096F705}">
      <dsp:nvSpPr>
        <dsp:cNvPr id="0" name=""/>
        <dsp:cNvSpPr/>
      </dsp:nvSpPr>
      <dsp:spPr>
        <a:xfrm>
          <a:off x="3160488" y="2380893"/>
          <a:ext cx="1001496" cy="10014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0AA9A-46A0-4C53-A2CF-C182F66B23E7}">
      <dsp:nvSpPr>
        <dsp:cNvPr id="0" name=""/>
        <dsp:cNvSpPr/>
      </dsp:nvSpPr>
      <dsp:spPr>
        <a:xfrm>
          <a:off x="3373921" y="2594327"/>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6135F6-BAA6-408A-AE86-5EC21DFCAD79}">
      <dsp:nvSpPr>
        <dsp:cNvPr id="0" name=""/>
        <dsp:cNvSpPr/>
      </dsp:nvSpPr>
      <dsp:spPr>
        <a:xfrm>
          <a:off x="284033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Distributed and Scalable</a:t>
          </a:r>
        </a:p>
      </dsp:txBody>
      <dsp:txXfrm>
        <a:off x="2840337" y="3694331"/>
        <a:ext cx="1641796" cy="656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9D9FA-49A3-49E6-AAB8-7B49D9CFF0C0}">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44550">
            <a:lnSpc>
              <a:spcPct val="90000"/>
            </a:lnSpc>
            <a:spcBef>
              <a:spcPct val="0"/>
            </a:spcBef>
            <a:spcAft>
              <a:spcPct val="35000"/>
            </a:spcAft>
            <a:buNone/>
          </a:pPr>
          <a:r>
            <a:rPr lang="en-US" sz="1900" kern="1200"/>
            <a:t>capacitating millions of time series using minimal append operations </a:t>
          </a:r>
        </a:p>
      </dsp:txBody>
      <dsp:txXfrm>
        <a:off x="3080" y="1765067"/>
        <a:ext cx="2444055" cy="2053006"/>
      </dsp:txXfrm>
    </dsp:sp>
    <dsp:sp modelId="{0827C5C8-B410-4630-8E77-B068D071533A}">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C7F1E833-9D82-4749-A0A9-43A647254254}">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62F427D-2A9E-483B-A004-CAB5C234607F}">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44550">
            <a:lnSpc>
              <a:spcPct val="90000"/>
            </a:lnSpc>
            <a:spcBef>
              <a:spcPct val="0"/>
            </a:spcBef>
            <a:spcAft>
              <a:spcPct val="35000"/>
            </a:spcAft>
            <a:buNone/>
          </a:pPr>
          <a:r>
            <a:rPr lang="en-US" sz="1900" kern="1200"/>
            <a:t>adding and removing time series as needed without reconfiguring data</a:t>
          </a:r>
        </a:p>
      </dsp:txBody>
      <dsp:txXfrm>
        <a:off x="2691541" y="1765067"/>
        <a:ext cx="2444055" cy="2053006"/>
      </dsp:txXfrm>
    </dsp:sp>
    <dsp:sp modelId="{786B5647-B216-4531-8710-8320256C566D}">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B934D784-4486-4F52-9A3D-977EA8668022}">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6C4A2CB-7E1F-4E21-BEE3-5A213EFE9BFD}">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44550">
            <a:lnSpc>
              <a:spcPct val="90000"/>
            </a:lnSpc>
            <a:spcBef>
              <a:spcPct val="0"/>
            </a:spcBef>
            <a:spcAft>
              <a:spcPct val="35000"/>
            </a:spcAft>
            <a:buNone/>
          </a:pPr>
          <a:r>
            <a:rPr lang="en-US" sz="1900" kern="1200"/>
            <a:t>avoiding data consolidation during append, similar to RRD database</a:t>
          </a:r>
        </a:p>
      </dsp:txBody>
      <dsp:txXfrm>
        <a:off x="5380002" y="1765067"/>
        <a:ext cx="2444055" cy="2053006"/>
      </dsp:txXfrm>
    </dsp:sp>
    <dsp:sp modelId="{CA79EDA8-54EA-413B-BAAC-E7FDDFAD6CB5}">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7C663E24-AABC-449E-9F0E-1BC2A8EA1028}">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5311B52-8514-4D0F-92C0-497FC77A2E4C}">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44550">
            <a:lnSpc>
              <a:spcPct val="90000"/>
            </a:lnSpc>
            <a:spcBef>
              <a:spcPct val="0"/>
            </a:spcBef>
            <a:spcAft>
              <a:spcPct val="35000"/>
            </a:spcAft>
            <a:buNone/>
          </a:pPr>
          <a:r>
            <a:rPr lang="en-US" sz="1900" kern="1200"/>
            <a:t>providing compressed data storage for all time series using a single file.</a:t>
          </a:r>
        </a:p>
      </dsp:txBody>
      <dsp:txXfrm>
        <a:off x="8068463" y="1765067"/>
        <a:ext cx="2444055" cy="2053006"/>
      </dsp:txXfrm>
    </dsp:sp>
    <dsp:sp modelId="{1838D8D1-F558-4FFD-9639-9C94ECC9CBB4}">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77283A89-0AA7-4AFD-B82E-A1E11D046C4F}">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pages.cs.wisc.edu/~akella/CS744/F17/838-CloudPapers/Kafka.pdf" TargetMode="External"/><Relationship Id="rId7" Type="http://schemas.openxmlformats.org/officeDocument/2006/relationships/hyperlink" Target="https://dl.acm.org/doi/pdf/10.1145/3448016.3457552" TargetMode="External"/><Relationship Id="rId2" Type="http://schemas.openxmlformats.org/officeDocument/2006/relationships/hyperlink" Target="https://dl.acm.org/doi/pdf/10.1145/603867.603884" TargetMode="External"/><Relationship Id="rId1" Type="http://schemas.openxmlformats.org/officeDocument/2006/relationships/slideLayout" Target="../slideLayouts/slideLayout2.xml"/><Relationship Id="rId6" Type="http://schemas.openxmlformats.org/officeDocument/2006/relationships/hyperlink" Target="https://asterios.katsifodimos.com/assets/publications/flink-deb.pdf" TargetMode="External"/><Relationship Id="rId5" Type="http://schemas.openxmlformats.org/officeDocument/2006/relationships/hyperlink" Target="https://www.databricks.com/wp-content/uploads/2018/12/Apache-Spark-A-Unified-Engine-for-Big-Data-Processing.pdf" TargetMode="External"/><Relationship Id="rId4" Type="http://schemas.openxmlformats.org/officeDocument/2006/relationships/hyperlink" Target="https://luca.ntop.org/tsdb.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Electronic System">
            <a:extLst>
              <a:ext uri="{FF2B5EF4-FFF2-40B4-BE49-F238E27FC236}">
                <a16:creationId xmlns:a16="http://schemas.microsoft.com/office/drawing/2014/main" id="{CABCCB00-1174-2371-A416-A5D34EA98E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cs typeface="Calibri Light"/>
              </a:rPr>
              <a:t>Streaming data and its integration in Novel big data engines</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pPr marL="342900" indent="-342900">
              <a:buFont typeface="Calibri" panose="020B0604020202020204" pitchFamily="34" charset="0"/>
              <a:buChar char="-"/>
            </a:pPr>
            <a:r>
              <a:rPr lang="en-US" dirty="0">
                <a:solidFill>
                  <a:srgbClr val="FFFFFF"/>
                </a:solidFill>
                <a:cs typeface="Calibri"/>
              </a:rPr>
              <a:t>Presented by Naveen Kumar Vadlamudi  </a:t>
            </a:r>
            <a:endParaRPr lang="en-US" dirty="0"/>
          </a:p>
          <a:p>
            <a:pPr marL="342900" indent="-342900">
              <a:buFont typeface="Calibri" panose="020B0604020202020204" pitchFamily="34" charset="0"/>
              <a:buChar char="-"/>
            </a:pPr>
            <a:r>
              <a:rPr lang="en-US" dirty="0">
                <a:solidFill>
                  <a:srgbClr val="FFFFFF"/>
                </a:solidFill>
                <a:cs typeface="Calibri"/>
              </a:rPr>
              <a:t>As a part of Course </a:t>
            </a:r>
            <a:r>
              <a:rPr lang="en-US" dirty="0">
                <a:solidFill>
                  <a:srgbClr val="FFFFFF"/>
                </a:solidFill>
                <a:ea typeface="+mn-lt"/>
                <a:cs typeface="+mn-lt"/>
              </a:rPr>
              <a:t>Research</a:t>
            </a:r>
            <a:r>
              <a:rPr lang="en-US" dirty="0">
                <a:solidFill>
                  <a:srgbClr val="FFFFFF"/>
                </a:solidFill>
                <a:cs typeface="Calibri"/>
              </a:rPr>
              <a:t> Project 5660</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B501D-A159-3495-D12C-B7F146DA5719}"/>
              </a:ext>
            </a:extLst>
          </p:cNvPr>
          <p:cNvSpPr>
            <a:spLocks noGrp="1"/>
          </p:cNvSpPr>
          <p:nvPr>
            <p:ph type="title"/>
          </p:nvPr>
        </p:nvSpPr>
        <p:spPr>
          <a:xfrm>
            <a:off x="838200" y="365125"/>
            <a:ext cx="10515600" cy="1325563"/>
          </a:xfrm>
        </p:spPr>
        <p:txBody>
          <a:bodyPr>
            <a:normAutofit/>
          </a:bodyPr>
          <a:lstStyle/>
          <a:p>
            <a:r>
              <a:rPr lang="en-US" sz="5000" dirty="0">
                <a:cs typeface="Calibri Light"/>
              </a:rPr>
              <a:t>Papers we are going to discuss</a:t>
            </a:r>
            <a:endParaRPr lang="en-US" sz="5000" dirty="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EA2FE1-DE36-7AF0-F2CF-BB1587C0FF7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Firstly, let us solidify our fundamentals by understanding more about stream processing </a:t>
            </a:r>
            <a:r>
              <a:rPr lang="en-US" sz="2200" dirty="0">
                <a:cs typeface="Calibri"/>
              </a:rPr>
              <a:t>papers.</a:t>
            </a:r>
          </a:p>
          <a:p>
            <a:pPr marL="457200" indent="-457200">
              <a:buAutoNum type="arabicPeriod"/>
            </a:pPr>
            <a:r>
              <a:rPr lang="en-US" sz="2200" dirty="0">
                <a:cs typeface="Calibri"/>
              </a:rPr>
              <a:t>In order to do that, lets first discuss </a:t>
            </a:r>
            <a:r>
              <a:rPr lang="en-US" sz="2200" b="1" dirty="0">
                <a:cs typeface="Calibri"/>
              </a:rPr>
              <a:t>CQL paper</a:t>
            </a:r>
            <a:r>
              <a:rPr lang="en-US" sz="2200" dirty="0">
                <a:cs typeface="Calibri"/>
              </a:rPr>
              <a:t>.</a:t>
            </a:r>
          </a:p>
          <a:p>
            <a:pPr marL="457200" indent="-457200">
              <a:buAutoNum type="arabicPeriod"/>
            </a:pPr>
            <a:r>
              <a:rPr lang="en-US" sz="2200" dirty="0">
                <a:cs typeface="Calibri"/>
              </a:rPr>
              <a:t>Next, we will look into </a:t>
            </a:r>
            <a:r>
              <a:rPr lang="en-US" sz="2200" dirty="0" err="1">
                <a:cs typeface="Calibri"/>
              </a:rPr>
              <a:t>tsdb</a:t>
            </a:r>
            <a:r>
              <a:rPr lang="en-US" sz="2200" dirty="0">
                <a:cs typeface="Calibri"/>
              </a:rPr>
              <a:t> a </a:t>
            </a:r>
            <a:r>
              <a:rPr lang="en-US" sz="2200" b="1" dirty="0">
                <a:cs typeface="Calibri"/>
              </a:rPr>
              <a:t>Time series database</a:t>
            </a:r>
            <a:r>
              <a:rPr lang="en-US" sz="2200" dirty="0">
                <a:cs typeface="Calibri"/>
              </a:rPr>
              <a:t>.</a:t>
            </a:r>
          </a:p>
          <a:p>
            <a:pPr marL="457200" indent="-457200">
              <a:buAutoNum type="arabicPeriod"/>
            </a:pPr>
            <a:r>
              <a:rPr lang="en-US" sz="2200" dirty="0">
                <a:cs typeface="Calibri"/>
              </a:rPr>
              <a:t>Then after we will move on to </a:t>
            </a:r>
            <a:r>
              <a:rPr lang="en-US" sz="2200" b="1" dirty="0">
                <a:cs typeface="Calibri"/>
              </a:rPr>
              <a:t>Kafka</a:t>
            </a:r>
            <a:r>
              <a:rPr lang="en-US" sz="2200" dirty="0">
                <a:cs typeface="Calibri"/>
              </a:rPr>
              <a:t>.</a:t>
            </a:r>
          </a:p>
          <a:p>
            <a:pPr marL="457200" indent="-457200">
              <a:buAutoNum type="arabicPeriod"/>
            </a:pPr>
            <a:r>
              <a:rPr lang="en-US" sz="2200" dirty="0">
                <a:cs typeface="Calibri"/>
              </a:rPr>
              <a:t>Subsequently, we will discuss about, </a:t>
            </a:r>
            <a:r>
              <a:rPr lang="en-US" sz="2200" b="1" dirty="0">
                <a:cs typeface="Calibri"/>
              </a:rPr>
              <a:t>Apache Spark</a:t>
            </a:r>
            <a:r>
              <a:rPr lang="en-US" sz="2200" dirty="0">
                <a:cs typeface="Calibri"/>
              </a:rPr>
              <a:t>.</a:t>
            </a:r>
            <a:endParaRPr lang="en-US" sz="2200" b="1" dirty="0">
              <a:cs typeface="Calibri"/>
            </a:endParaRPr>
          </a:p>
          <a:p>
            <a:pPr marL="457200" indent="-457200">
              <a:buAutoNum type="arabicPeriod"/>
            </a:pPr>
            <a:r>
              <a:rPr lang="en-US" sz="2200" dirty="0">
                <a:cs typeface="Calibri"/>
              </a:rPr>
              <a:t>Later,</a:t>
            </a:r>
            <a:r>
              <a:rPr lang="en-US" sz="2200" b="1" dirty="0">
                <a:cs typeface="Calibri"/>
              </a:rPr>
              <a:t> Apache Flink</a:t>
            </a:r>
          </a:p>
          <a:p>
            <a:pPr marL="457200" indent="-457200">
              <a:buAutoNum type="arabicPeriod"/>
            </a:pPr>
            <a:r>
              <a:rPr lang="en-US" sz="2200">
                <a:cs typeface="Calibri"/>
              </a:rPr>
              <a:t>Lastly, we will understand how </a:t>
            </a:r>
            <a:r>
              <a:rPr lang="en-US" sz="2200" b="1">
                <a:cs typeface="Calibri"/>
              </a:rPr>
              <a:t>Uber</a:t>
            </a:r>
            <a:r>
              <a:rPr lang="en-US" sz="2200">
                <a:cs typeface="Calibri"/>
              </a:rPr>
              <a:t> process PB(Petabyte) of data at scale.</a:t>
            </a:r>
            <a:endParaRPr lang="en-US"/>
          </a:p>
        </p:txBody>
      </p:sp>
    </p:spTree>
    <p:extLst>
      <p:ext uri="{BB962C8B-B14F-4D97-AF65-F5344CB8AC3E}">
        <p14:creationId xmlns:p14="http://schemas.microsoft.com/office/powerpoint/2010/main" val="257250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8DFB-54EB-AF9A-6F61-DE9E71ED432D}"/>
              </a:ext>
            </a:extLst>
          </p:cNvPr>
          <p:cNvSpPr>
            <a:spLocks noGrp="1"/>
          </p:cNvSpPr>
          <p:nvPr>
            <p:ph type="title"/>
          </p:nvPr>
        </p:nvSpPr>
        <p:spPr>
          <a:xfrm>
            <a:off x="640080" y="325369"/>
            <a:ext cx="4368602" cy="1956841"/>
          </a:xfrm>
        </p:spPr>
        <p:txBody>
          <a:bodyPr anchor="b">
            <a:normAutofit/>
          </a:bodyPr>
          <a:lstStyle/>
          <a:p>
            <a:r>
              <a:rPr lang="en-US" sz="4200">
                <a:cs typeface="Calibri Light"/>
              </a:rPr>
              <a:t>Continuous Queries over Data Streams</a:t>
            </a:r>
          </a:p>
        </p:txBody>
      </p:sp>
      <p:sp>
        <p:nvSpPr>
          <p:cNvPr id="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ADED88FC-8F02-3796-343A-3D34165BAF25}"/>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dirty="0">
                <a:cs typeface="Calibri"/>
              </a:rPr>
              <a:t>The authors Widom et al. discuss the need for novel architecture in streaming data, by contrasting existing approaches in RDBMS.</a:t>
            </a:r>
            <a:endParaRPr lang="en-US" dirty="0">
              <a:cs typeface="Calibri" panose="020F0502020204030204"/>
            </a:endParaRPr>
          </a:p>
          <a:p>
            <a:r>
              <a:rPr lang="en-US" sz="2200" dirty="0">
                <a:cs typeface="Calibri"/>
              </a:rPr>
              <a:t>Hence they proposed a novel architecture that leverages the properties of Materialized views to process incoming streaming data.</a:t>
            </a:r>
          </a:p>
          <a:p>
            <a:endParaRPr lang="en-US" sz="2200" dirty="0">
              <a:cs typeface="Calibri"/>
            </a:endParaRPr>
          </a:p>
          <a:p>
            <a:endParaRPr lang="en-US" sz="2200" dirty="0">
              <a:cs typeface="Calibri"/>
            </a:endParaRPr>
          </a:p>
          <a:p>
            <a:endParaRPr lang="en-US" sz="2200" dirty="0">
              <a:cs typeface="Calibri"/>
            </a:endParaRPr>
          </a:p>
          <a:p>
            <a:endParaRPr lang="en-US" sz="2200" dirty="0">
              <a:cs typeface="Calibri"/>
            </a:endParaRPr>
          </a:p>
          <a:p>
            <a:endParaRPr lang="en-US" sz="2200" dirty="0">
              <a:cs typeface="Calibri"/>
            </a:endParaRPr>
          </a:p>
          <a:p>
            <a:endParaRPr lang="en-US" sz="2200" dirty="0">
              <a:cs typeface="Calibri"/>
            </a:endParaRPr>
          </a:p>
        </p:txBody>
      </p:sp>
      <p:pic>
        <p:nvPicPr>
          <p:cNvPr id="34" name="Picture 33" descr="Light bulb on yellow background with sketched light beams and cord">
            <a:extLst>
              <a:ext uri="{FF2B5EF4-FFF2-40B4-BE49-F238E27FC236}">
                <a16:creationId xmlns:a16="http://schemas.microsoft.com/office/drawing/2014/main" id="{E287EB04-3F0C-C7DB-8B42-C5D31F1521FB}"/>
              </a:ext>
            </a:extLst>
          </p:cNvPr>
          <p:cNvPicPr>
            <a:picLocks noChangeAspect="1"/>
          </p:cNvPicPr>
          <p:nvPr/>
        </p:nvPicPr>
        <p:blipFill rotWithShape="1">
          <a:blip r:embed="rId2"/>
          <a:srcRect l="3828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4797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042F8-47ED-A586-CA5C-8A5FA29AE888}"/>
              </a:ext>
            </a:extLst>
          </p:cNvPr>
          <p:cNvSpPr>
            <a:spLocks noGrp="1"/>
          </p:cNvSpPr>
          <p:nvPr>
            <p:ph type="title"/>
          </p:nvPr>
        </p:nvSpPr>
        <p:spPr>
          <a:xfrm>
            <a:off x="838200" y="557188"/>
            <a:ext cx="10515600" cy="1133499"/>
          </a:xfrm>
        </p:spPr>
        <p:txBody>
          <a:bodyPr>
            <a:normAutofit/>
          </a:bodyPr>
          <a:lstStyle/>
          <a:p>
            <a:pPr algn="ctr"/>
            <a:r>
              <a:rPr lang="en-US" sz="5200">
                <a:cs typeface="Calibri Light"/>
              </a:rPr>
              <a:t>Why existing systems were incapable?</a:t>
            </a:r>
            <a:endParaRPr lang="en-US" sz="5200"/>
          </a:p>
        </p:txBody>
      </p:sp>
      <p:graphicFrame>
        <p:nvGraphicFramePr>
          <p:cNvPr id="32" name="Content Placeholder 2">
            <a:extLst>
              <a:ext uri="{FF2B5EF4-FFF2-40B4-BE49-F238E27FC236}">
                <a16:creationId xmlns:a16="http://schemas.microsoft.com/office/drawing/2014/main" id="{0185EF9D-3D67-7F24-8913-064C68C2EEEE}"/>
              </a:ext>
            </a:extLst>
          </p:cNvPr>
          <p:cNvGraphicFramePr>
            <a:graphicFrameLocks noGrp="1"/>
          </p:cNvGraphicFramePr>
          <p:nvPr>
            <p:ph idx="1"/>
            <p:extLst>
              <p:ext uri="{D42A27DB-BD31-4B8C-83A1-F6EECF244321}">
                <p14:modId xmlns:p14="http://schemas.microsoft.com/office/powerpoint/2010/main" val="34861576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996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ABE6305-45B1-1800-3F86-A2641F53528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kern="1200">
                <a:solidFill>
                  <a:schemeClr val="tx1"/>
                </a:solidFill>
                <a:latin typeface="+mj-lt"/>
                <a:ea typeface="+mj-ea"/>
                <a:cs typeface="+mj-cs"/>
              </a:rPr>
              <a:t>That’s the reason they proposed CQL</a:t>
            </a:r>
          </a:p>
        </p:txBody>
      </p:sp>
      <p:sp>
        <p:nvSpPr>
          <p:cNvPr id="3" name="Text Placeholder 2">
            <a:extLst>
              <a:ext uri="{FF2B5EF4-FFF2-40B4-BE49-F238E27FC236}">
                <a16:creationId xmlns:a16="http://schemas.microsoft.com/office/drawing/2014/main" id="{98E17405-8864-F340-7794-3B16DC557B43}"/>
              </a:ext>
            </a:extLst>
          </p:cNvPr>
          <p:cNvSpPr>
            <a:spLocks noGrp="1"/>
          </p:cNvSpPr>
          <p:nvPr>
            <p:ph type="body" idx="1"/>
          </p:nvPr>
        </p:nvSpPr>
        <p:spPr>
          <a:xfrm>
            <a:off x="3315031" y="4076802"/>
            <a:ext cx="5561938" cy="1534587"/>
          </a:xfrm>
        </p:spPr>
        <p:txBody>
          <a:bodyPr vert="horz" lIns="91440" tIns="45720" rIns="91440" bIns="45720" rtlCol="0" anchor="t">
            <a:normAutofit/>
          </a:bodyPr>
          <a:lstStyle/>
          <a:p>
            <a:pPr algn="ctr"/>
            <a:r>
              <a:rPr lang="en-US" dirty="0">
                <a:solidFill>
                  <a:schemeClr val="tx1"/>
                </a:solidFill>
                <a:cs typeface="Calibri"/>
              </a:rPr>
              <a:t>A novel architecture to process streaming data effectively and efficiently</a:t>
            </a:r>
            <a:endParaRPr lang="en-US" sz="2400" kern="1200" dirty="0">
              <a:solidFill>
                <a:schemeClr val="tx1"/>
              </a:solidFill>
              <a:latin typeface="+mn-lt"/>
              <a:ea typeface="+mn-ea"/>
              <a:cs typeface="+mn-cs"/>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868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7964-CB1E-524C-A265-A7EA2CFFB43E}"/>
              </a:ext>
            </a:extLst>
          </p:cNvPr>
          <p:cNvSpPr>
            <a:spLocks noGrp="1"/>
          </p:cNvSpPr>
          <p:nvPr>
            <p:ph type="title"/>
          </p:nvPr>
        </p:nvSpPr>
        <p:spPr/>
        <p:txBody>
          <a:bodyPr/>
          <a:lstStyle/>
          <a:p>
            <a:r>
              <a:rPr lang="en-US" dirty="0">
                <a:cs typeface="Calibri Light"/>
              </a:rPr>
              <a:t>Proposed – CQL Architecture</a:t>
            </a:r>
          </a:p>
        </p:txBody>
      </p:sp>
      <p:pic>
        <p:nvPicPr>
          <p:cNvPr id="5" name="Picture 5" descr="Diagram&#10;&#10;Description automatically generated">
            <a:extLst>
              <a:ext uri="{FF2B5EF4-FFF2-40B4-BE49-F238E27FC236}">
                <a16:creationId xmlns:a16="http://schemas.microsoft.com/office/drawing/2014/main" id="{6081C958-398B-398C-C22D-AFBFBDA10EE6}"/>
              </a:ext>
            </a:extLst>
          </p:cNvPr>
          <p:cNvPicPr>
            <a:picLocks noGrp="1" noChangeAspect="1"/>
          </p:cNvPicPr>
          <p:nvPr>
            <p:ph idx="1"/>
          </p:nvPr>
        </p:nvPicPr>
        <p:blipFill>
          <a:blip r:embed="rId2"/>
          <a:stretch>
            <a:fillRect/>
          </a:stretch>
        </p:blipFill>
        <p:spPr>
          <a:xfrm>
            <a:off x="5183188" y="1488577"/>
            <a:ext cx="6172200" cy="3871321"/>
          </a:xfrm>
        </p:spPr>
      </p:pic>
      <p:sp>
        <p:nvSpPr>
          <p:cNvPr id="4" name="Text Placeholder 3">
            <a:extLst>
              <a:ext uri="{FF2B5EF4-FFF2-40B4-BE49-F238E27FC236}">
                <a16:creationId xmlns:a16="http://schemas.microsoft.com/office/drawing/2014/main" id="{B24C0EBE-AE4E-988A-7F41-25CD9C8AFDEF}"/>
              </a:ext>
            </a:extLst>
          </p:cNvPr>
          <p:cNvSpPr>
            <a:spLocks noGrp="1"/>
          </p:cNvSpPr>
          <p:nvPr>
            <p:ph type="body" sz="half" idx="2"/>
          </p:nvPr>
        </p:nvSpPr>
        <p:spPr>
          <a:xfrm>
            <a:off x="839788" y="2179959"/>
            <a:ext cx="3932237" cy="3689029"/>
          </a:xfrm>
        </p:spPr>
        <p:txBody>
          <a:bodyPr vert="horz" lIns="91440" tIns="45720" rIns="91440" bIns="45720" rtlCol="0" anchor="t">
            <a:normAutofit/>
          </a:bodyPr>
          <a:lstStyle/>
          <a:p>
            <a:pPr marL="285750" indent="-285750">
              <a:buChar char="•"/>
            </a:pPr>
            <a:r>
              <a:rPr lang="en-US" dirty="0">
                <a:cs typeface="Calibri" panose="020F0502020204030204"/>
              </a:rPr>
              <a:t>The Proposed architecture contains 4 components.</a:t>
            </a:r>
          </a:p>
          <a:p>
            <a:pPr marL="285750" indent="-285750">
              <a:buChar char="•"/>
            </a:pPr>
            <a:r>
              <a:rPr lang="en-US" b="1" dirty="0">
                <a:cs typeface="Calibri" panose="020F0502020204030204"/>
              </a:rPr>
              <a:t>Stream</a:t>
            </a:r>
            <a:r>
              <a:rPr lang="en-US" dirty="0">
                <a:cs typeface="Calibri" panose="020F0502020204030204"/>
              </a:rPr>
              <a:t>: Incoming tuples are sent to the Stream component. </a:t>
            </a:r>
          </a:p>
          <a:p>
            <a:pPr marL="285750" indent="-285750">
              <a:buChar char="•"/>
            </a:pPr>
            <a:r>
              <a:rPr lang="en-US" b="1" dirty="0">
                <a:cs typeface="Calibri" panose="020F0502020204030204"/>
              </a:rPr>
              <a:t>Store</a:t>
            </a:r>
            <a:r>
              <a:rPr lang="en-US" dirty="0">
                <a:cs typeface="Calibri" panose="020F0502020204030204"/>
              </a:rPr>
              <a:t>: Tuples which are not anticipated to be present in the result are sent to store component.</a:t>
            </a:r>
          </a:p>
          <a:p>
            <a:pPr marL="285750" indent="-285750">
              <a:buChar char="•"/>
            </a:pPr>
            <a:r>
              <a:rPr lang="en-US" b="1" dirty="0">
                <a:cs typeface="Calibri" panose="020F0502020204030204"/>
              </a:rPr>
              <a:t>Scratch</a:t>
            </a:r>
            <a:r>
              <a:rPr lang="en-US" dirty="0">
                <a:cs typeface="Calibri" panose="020F0502020204030204"/>
              </a:rPr>
              <a:t>: Scratch stores the tuples in memory to query back the results quickly.</a:t>
            </a:r>
          </a:p>
          <a:p>
            <a:pPr marL="285750" indent="-285750">
              <a:buChar char="•"/>
            </a:pPr>
            <a:r>
              <a:rPr lang="en-US" b="1" dirty="0">
                <a:cs typeface="Calibri" panose="020F0502020204030204"/>
              </a:rPr>
              <a:t>Throw</a:t>
            </a:r>
            <a:r>
              <a:rPr lang="en-US" dirty="0">
                <a:cs typeface="Calibri" panose="020F0502020204030204"/>
              </a:rPr>
              <a:t>: Garbage collected and unused rows are sent to the throw component.</a:t>
            </a:r>
          </a:p>
          <a:p>
            <a:pPr marL="285750" indent="-285750">
              <a:buChar char="•"/>
            </a:pPr>
            <a:endParaRPr lang="en-US" dirty="0">
              <a:cs typeface="Calibri" panose="020F0502020204030204"/>
            </a:endParaRPr>
          </a:p>
        </p:txBody>
      </p:sp>
    </p:spTree>
    <p:extLst>
      <p:ext uri="{BB962C8B-B14F-4D97-AF65-F5344CB8AC3E}">
        <p14:creationId xmlns:p14="http://schemas.microsoft.com/office/powerpoint/2010/main" val="344129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2">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6">
            <a:extLst>
              <a:ext uri="{FF2B5EF4-FFF2-40B4-BE49-F238E27FC236}">
                <a16:creationId xmlns:a16="http://schemas.microsoft.com/office/drawing/2014/main" id="{FFBC3C85-4004-264B-6C83-990182D289A6}"/>
              </a:ext>
            </a:extLst>
          </p:cNvPr>
          <p:cNvPicPr>
            <a:picLocks noChangeAspect="1"/>
          </p:cNvPicPr>
          <p:nvPr/>
        </p:nvPicPr>
        <p:blipFill rotWithShape="1">
          <a:blip r:embed="rId2"/>
          <a:srcRect l="58531" r="-3" b="-3"/>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8AEEDC1B-FEEF-02B0-CC05-D29C0F7ECEF3}"/>
              </a:ext>
            </a:extLst>
          </p:cNvPr>
          <p:cNvSpPr>
            <a:spLocks noGrp="1"/>
          </p:cNvSpPr>
          <p:nvPr>
            <p:ph type="title"/>
          </p:nvPr>
        </p:nvSpPr>
        <p:spPr>
          <a:xfrm>
            <a:off x="1137034" y="609600"/>
            <a:ext cx="6831188" cy="1322887"/>
          </a:xfrm>
        </p:spPr>
        <p:txBody>
          <a:bodyPr>
            <a:normAutofit/>
          </a:bodyPr>
          <a:lstStyle/>
          <a:p>
            <a:r>
              <a:rPr lang="en-US" err="1">
                <a:cs typeface="Calibri Light"/>
              </a:rPr>
              <a:t>tsdb</a:t>
            </a:r>
            <a:r>
              <a:rPr lang="en-US">
                <a:cs typeface="Calibri Light"/>
              </a:rPr>
              <a:t>: A Compressed Time Series Database</a:t>
            </a:r>
          </a:p>
        </p:txBody>
      </p:sp>
      <p:sp>
        <p:nvSpPr>
          <p:cNvPr id="28" name="Content Placeholder 2">
            <a:extLst>
              <a:ext uri="{FF2B5EF4-FFF2-40B4-BE49-F238E27FC236}">
                <a16:creationId xmlns:a16="http://schemas.microsoft.com/office/drawing/2014/main" id="{C495D47F-0D82-DD34-F46C-5AC9FC6AA12C}"/>
              </a:ext>
            </a:extLst>
          </p:cNvPr>
          <p:cNvSpPr>
            <a:spLocks noGrp="1"/>
          </p:cNvSpPr>
          <p:nvPr>
            <p:ph idx="1"/>
          </p:nvPr>
        </p:nvSpPr>
        <p:spPr>
          <a:xfrm>
            <a:off x="1137035" y="2194102"/>
            <a:ext cx="6516216" cy="3908585"/>
          </a:xfrm>
        </p:spPr>
        <p:txBody>
          <a:bodyPr vert="horz" lIns="91440" tIns="45720" rIns="91440" bIns="45720" rtlCol="0">
            <a:normAutofit/>
          </a:bodyPr>
          <a:lstStyle/>
          <a:p>
            <a:r>
              <a:rPr lang="en-US" sz="2000">
                <a:cs typeface="Calibri"/>
              </a:rPr>
              <a:t>Proposed by Luca Deri et al. to address the challenge of network monitoring.</a:t>
            </a:r>
          </a:p>
          <a:p>
            <a:r>
              <a:rPr lang="en-US" sz="2000">
                <a:cs typeface="Calibri"/>
              </a:rPr>
              <a:t>That resulted in creation</a:t>
            </a:r>
            <a:r>
              <a:rPr lang="en-US" sz="2000">
                <a:ea typeface="+mn-lt"/>
                <a:cs typeface="+mn-lt"/>
              </a:rPr>
              <a:t> a new database named tsdb, which is highly optimized for reading and writing time series data concurrently</a:t>
            </a:r>
            <a:r>
              <a:rPr lang="en-US" sz="2000">
                <a:cs typeface="Calibri"/>
              </a:rPr>
              <a:t>.</a:t>
            </a:r>
          </a:p>
          <a:p>
            <a:r>
              <a:rPr lang="en-US" sz="2000">
                <a:cs typeface="Calibri"/>
              </a:rPr>
              <a:t>Tsdb utilizes the RRDs(Round Robin Database) performance for time series data and customizes it accordingly, to process concurrent time series data that supports high cardinality.</a:t>
            </a:r>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106680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C31AFEA-65F4-3BBE-F746-1AB9AE316105}"/>
              </a:ext>
            </a:extLst>
          </p:cNvPr>
          <p:cNvPicPr>
            <a:picLocks noChangeAspect="1"/>
          </p:cNvPicPr>
          <p:nvPr/>
        </p:nvPicPr>
        <p:blipFill rotWithShape="1">
          <a:blip r:embed="rId2">
            <a:duotone>
              <a:schemeClr val="bg2">
                <a:shade val="45000"/>
                <a:satMod val="135000"/>
              </a:schemeClr>
              <a:prstClr val="white"/>
            </a:duotone>
          </a:blip>
          <a:srcRect t="31818" r="9091"/>
          <a:stretch/>
        </p:blipFill>
        <p:spPr>
          <a:xfrm>
            <a:off x="20" y="10"/>
            <a:ext cx="12191980" cy="6857990"/>
          </a:xfrm>
          <a:prstGeom prst="rect">
            <a:avLst/>
          </a:prstGeom>
        </p:spPr>
      </p:pic>
      <p:sp>
        <p:nvSpPr>
          <p:cNvPr id="54" name="Rectangle 5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6AC0D-FB13-EB93-F0FC-53A7251F2903}"/>
              </a:ext>
            </a:extLst>
          </p:cNvPr>
          <p:cNvSpPr>
            <a:spLocks noGrp="1"/>
          </p:cNvSpPr>
          <p:nvPr>
            <p:ph type="title"/>
          </p:nvPr>
        </p:nvSpPr>
        <p:spPr>
          <a:xfrm>
            <a:off x="838200" y="365125"/>
            <a:ext cx="10515600" cy="1325563"/>
          </a:xfrm>
        </p:spPr>
        <p:txBody>
          <a:bodyPr>
            <a:normAutofit/>
          </a:bodyPr>
          <a:lstStyle/>
          <a:p>
            <a:r>
              <a:rPr lang="en-US">
                <a:cs typeface="Calibri Light"/>
              </a:rPr>
              <a:t>Limitations of Existing methods - tsdb</a:t>
            </a:r>
            <a:endParaRPr lang="en-US"/>
          </a:p>
        </p:txBody>
      </p:sp>
      <p:graphicFrame>
        <p:nvGraphicFramePr>
          <p:cNvPr id="42" name="Content Placeholder 2">
            <a:extLst>
              <a:ext uri="{FF2B5EF4-FFF2-40B4-BE49-F238E27FC236}">
                <a16:creationId xmlns:a16="http://schemas.microsoft.com/office/drawing/2014/main" id="{BAA65CE2-F39F-EA2C-9922-C28FB17B0E64}"/>
              </a:ext>
            </a:extLst>
          </p:cNvPr>
          <p:cNvGraphicFramePr>
            <a:graphicFrameLocks noGrp="1"/>
          </p:cNvGraphicFramePr>
          <p:nvPr>
            <p:ph idx="1"/>
            <p:extLst>
              <p:ext uri="{D42A27DB-BD31-4B8C-83A1-F6EECF244321}">
                <p14:modId xmlns:p14="http://schemas.microsoft.com/office/powerpoint/2010/main" val="1936855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982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2FEDE8-E0D8-77A5-7B2F-20AADBEE6927}"/>
              </a:ext>
            </a:extLst>
          </p:cNvPr>
          <p:cNvSpPr>
            <a:spLocks noGrp="1"/>
          </p:cNvSpPr>
          <p:nvPr>
            <p:ph type="title"/>
          </p:nvPr>
        </p:nvSpPr>
        <p:spPr>
          <a:xfrm>
            <a:off x="838200" y="365125"/>
            <a:ext cx="10515599" cy="1325563"/>
          </a:xfrm>
        </p:spPr>
        <p:txBody>
          <a:bodyPr>
            <a:normAutofit/>
          </a:bodyPr>
          <a:lstStyle/>
          <a:p>
            <a:r>
              <a:rPr lang="en-US">
                <a:cs typeface="Calibri Light"/>
              </a:rPr>
              <a:t>Tsdb properties</a:t>
            </a:r>
            <a:endParaRPr lang="en-US"/>
          </a:p>
        </p:txBody>
      </p:sp>
      <p:pic>
        <p:nvPicPr>
          <p:cNvPr id="17" name="Picture 16">
            <a:extLst>
              <a:ext uri="{FF2B5EF4-FFF2-40B4-BE49-F238E27FC236}">
                <a16:creationId xmlns:a16="http://schemas.microsoft.com/office/drawing/2014/main" id="{A0828E2C-E3DA-9E7E-14AA-8CEB75DA539C}"/>
              </a:ext>
            </a:extLst>
          </p:cNvPr>
          <p:cNvPicPr>
            <a:picLocks noChangeAspect="1"/>
          </p:cNvPicPr>
          <p:nvPr/>
        </p:nvPicPr>
        <p:blipFill rotWithShape="1">
          <a:blip r:embed="rId2"/>
          <a:srcRect l="38480" r="-8" b="-8"/>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819E0DC2-54D5-DAFB-4BE0-25FCB424F828}"/>
              </a:ext>
            </a:extLst>
          </p:cNvPr>
          <p:cNvGraphicFramePr>
            <a:graphicFrameLocks noGrp="1"/>
          </p:cNvGraphicFramePr>
          <p:nvPr>
            <p:ph idx="1"/>
            <p:extLst>
              <p:ext uri="{D42A27DB-BD31-4B8C-83A1-F6EECF244321}">
                <p14:modId xmlns:p14="http://schemas.microsoft.com/office/powerpoint/2010/main" val="1789856178"/>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93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A4F61F-C163-00DF-E038-E92BF8E2F06D}"/>
              </a:ext>
            </a:extLst>
          </p:cNvPr>
          <p:cNvPicPr>
            <a:picLocks noChangeAspect="1"/>
          </p:cNvPicPr>
          <p:nvPr/>
        </p:nvPicPr>
        <p:blipFill rotWithShape="1">
          <a:blip r:embed="rId2">
            <a:duotone>
              <a:schemeClr val="bg2">
                <a:shade val="45000"/>
                <a:satMod val="135000"/>
              </a:schemeClr>
              <a:prstClr val="white"/>
            </a:duotone>
          </a:blip>
          <a:srcRect t="8184" r="9085" b="1508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B6320-E98D-013E-6C28-66A7C72686C3}"/>
              </a:ext>
            </a:extLst>
          </p:cNvPr>
          <p:cNvSpPr>
            <a:spLocks noGrp="1"/>
          </p:cNvSpPr>
          <p:nvPr>
            <p:ph type="title"/>
          </p:nvPr>
        </p:nvSpPr>
        <p:spPr>
          <a:xfrm>
            <a:off x="838200" y="365125"/>
            <a:ext cx="10515600" cy="1325563"/>
          </a:xfrm>
        </p:spPr>
        <p:txBody>
          <a:bodyPr>
            <a:normAutofit/>
          </a:bodyPr>
          <a:lstStyle/>
          <a:p>
            <a:r>
              <a:rPr lang="en-US">
                <a:cs typeface="Calibri Light"/>
              </a:rPr>
              <a:t>Core principles of TSDB</a:t>
            </a:r>
            <a:endParaRPr lang="en-US"/>
          </a:p>
        </p:txBody>
      </p:sp>
      <p:graphicFrame>
        <p:nvGraphicFramePr>
          <p:cNvPr id="14" name="Content Placeholder 2">
            <a:extLst>
              <a:ext uri="{FF2B5EF4-FFF2-40B4-BE49-F238E27FC236}">
                <a16:creationId xmlns:a16="http://schemas.microsoft.com/office/drawing/2014/main" id="{81303D69-5C1A-8F7D-5634-1FB7EA29FF34}"/>
              </a:ext>
            </a:extLst>
          </p:cNvPr>
          <p:cNvGraphicFramePr>
            <a:graphicFrameLocks noGrp="1"/>
          </p:cNvGraphicFramePr>
          <p:nvPr>
            <p:ph idx="1"/>
            <p:extLst>
              <p:ext uri="{D42A27DB-BD31-4B8C-83A1-F6EECF244321}">
                <p14:modId xmlns:p14="http://schemas.microsoft.com/office/powerpoint/2010/main" val="18563929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55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E8D38-7F7E-5F6F-6AA8-1F698D522B5B}"/>
              </a:ext>
            </a:extLst>
          </p:cNvPr>
          <p:cNvSpPr>
            <a:spLocks noGrp="1"/>
          </p:cNvSpPr>
          <p:nvPr>
            <p:ph type="title"/>
          </p:nvPr>
        </p:nvSpPr>
        <p:spPr>
          <a:xfrm>
            <a:off x="1043631" y="809898"/>
            <a:ext cx="9942716" cy="1554480"/>
          </a:xfrm>
        </p:spPr>
        <p:txBody>
          <a:bodyPr anchor="ctr">
            <a:normAutofit/>
          </a:bodyPr>
          <a:lstStyle/>
          <a:p>
            <a:r>
              <a:rPr lang="en-US" sz="4800">
                <a:cs typeface="Calibri Light"/>
              </a:rPr>
              <a:t>Data organization and performance</a:t>
            </a:r>
          </a:p>
        </p:txBody>
      </p:sp>
      <p:sp>
        <p:nvSpPr>
          <p:cNvPr id="40" name="Content Placeholder 2">
            <a:extLst>
              <a:ext uri="{FF2B5EF4-FFF2-40B4-BE49-F238E27FC236}">
                <a16:creationId xmlns:a16="http://schemas.microsoft.com/office/drawing/2014/main" id="{8238A875-BF47-B2F5-29CA-271A8A4B5C61}"/>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cs typeface="Calibri"/>
              </a:rPr>
              <a:t>It accrues multiple ranges of time series, as a chunk of 10 K records per set and stores them as a key-value pair to optimize the space, and performs compression.</a:t>
            </a:r>
          </a:p>
          <a:p>
            <a:r>
              <a:rPr lang="en-US" sz="2400">
                <a:cs typeface="Calibri"/>
              </a:rPr>
              <a:t>Overall Tsdb out performs all the existing databases such as Redis, Mysql, making it highly optimized for time series data. </a:t>
            </a:r>
          </a:p>
        </p:txBody>
      </p:sp>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40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4EFC3-325A-3049-48F6-B62DC3C224CB}"/>
              </a:ext>
            </a:extLst>
          </p:cNvPr>
          <p:cNvSpPr>
            <a:spLocks noGrp="1"/>
          </p:cNvSpPr>
          <p:nvPr>
            <p:ph type="title"/>
          </p:nvPr>
        </p:nvSpPr>
        <p:spPr>
          <a:xfrm>
            <a:off x="710388" y="891540"/>
            <a:ext cx="5224523" cy="1578308"/>
          </a:xfrm>
        </p:spPr>
        <p:txBody>
          <a:bodyPr>
            <a:normAutofit/>
          </a:bodyPr>
          <a:lstStyle/>
          <a:p>
            <a:r>
              <a:rPr lang="en-US" sz="4000">
                <a:ea typeface="+mj-lt"/>
                <a:cs typeface="+mj-lt"/>
              </a:rPr>
              <a:t>What is Stream Processing ?</a:t>
            </a:r>
          </a:p>
          <a:p>
            <a:endParaRPr lang="en-US" sz="4000">
              <a:cs typeface="Calibri Light"/>
            </a:endParaRPr>
          </a:p>
        </p:txBody>
      </p:sp>
      <p:sp>
        <p:nvSpPr>
          <p:cNvPr id="3" name="Content Placeholder 2">
            <a:extLst>
              <a:ext uri="{FF2B5EF4-FFF2-40B4-BE49-F238E27FC236}">
                <a16:creationId xmlns:a16="http://schemas.microsoft.com/office/drawing/2014/main" id="{24FA3266-BD17-3B91-AFD3-E12054AC60E3}"/>
              </a:ext>
            </a:extLst>
          </p:cNvPr>
          <p:cNvSpPr>
            <a:spLocks noGrp="1"/>
          </p:cNvSpPr>
          <p:nvPr>
            <p:ph idx="1"/>
          </p:nvPr>
        </p:nvSpPr>
        <p:spPr>
          <a:xfrm>
            <a:off x="710390" y="2630161"/>
            <a:ext cx="5224521" cy="3332489"/>
          </a:xfrm>
        </p:spPr>
        <p:txBody>
          <a:bodyPr vert="horz" lIns="91440" tIns="45720" rIns="91440" bIns="45720" rtlCol="0" anchor="t">
            <a:normAutofit/>
          </a:bodyPr>
          <a:lstStyle/>
          <a:p>
            <a:r>
              <a:rPr lang="en-US" sz="2000" dirty="0">
                <a:ea typeface="+mn-lt"/>
                <a:cs typeface="+mn-lt"/>
              </a:rPr>
              <a:t>Streaming data refers to a continuous flow of data from a source to a destination in real-time. </a:t>
            </a:r>
          </a:p>
          <a:p>
            <a:r>
              <a:rPr lang="en-US" sz="2000" dirty="0">
                <a:ea typeface="+mn-lt"/>
                <a:cs typeface="+mn-lt"/>
              </a:rPr>
              <a:t>Example: IOT sensors streaming continuous data to servers.</a:t>
            </a:r>
            <a:endParaRPr lang="en-US" sz="2000" dirty="0">
              <a:cs typeface="Calibri"/>
            </a:endParaRPr>
          </a:p>
          <a:p>
            <a:r>
              <a:rPr lang="en-US" sz="2000" dirty="0">
                <a:cs typeface="Calibri"/>
              </a:rPr>
              <a:t>To handle this special kind of data we have multiple tools, such as Apache Kafka, Apache </a:t>
            </a:r>
            <a:r>
              <a:rPr lang="en-US" sz="2000">
                <a:cs typeface="Calibri"/>
              </a:rPr>
              <a:t>Spark, and Apache Flink. Therefore i am going to </a:t>
            </a:r>
            <a:r>
              <a:rPr lang="en-US" sz="2000" dirty="0">
                <a:cs typeface="Calibri"/>
              </a:rPr>
              <a:t>discuss these later in presentation.</a:t>
            </a:r>
          </a:p>
          <a:p>
            <a:endParaRPr lang="en-US" sz="2000" dirty="0">
              <a:cs typeface="Calibri"/>
            </a:endParaRPr>
          </a:p>
        </p:txBody>
      </p:sp>
      <p:pic>
        <p:nvPicPr>
          <p:cNvPr id="14" name="Picture 13" descr="Blue blocks and networks technology background">
            <a:extLst>
              <a:ext uri="{FF2B5EF4-FFF2-40B4-BE49-F238E27FC236}">
                <a16:creationId xmlns:a16="http://schemas.microsoft.com/office/drawing/2014/main" id="{629CCACD-7A1D-A298-6B64-B51DF26B0BCD}"/>
              </a:ext>
            </a:extLst>
          </p:cNvPr>
          <p:cNvPicPr>
            <a:picLocks noChangeAspect="1"/>
          </p:cNvPicPr>
          <p:nvPr/>
        </p:nvPicPr>
        <p:blipFill rotWithShape="1">
          <a:blip r:embed="rId2"/>
          <a:srcRect l="1868" r="34062" b="-436"/>
          <a:stretch/>
        </p:blipFill>
        <p:spPr>
          <a:xfrm>
            <a:off x="6415922" y="891540"/>
            <a:ext cx="5776079"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202988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A83C-52A6-BB98-6558-F2BDE914CFC2}"/>
              </a:ext>
            </a:extLst>
          </p:cNvPr>
          <p:cNvSpPr>
            <a:spLocks noGrp="1"/>
          </p:cNvSpPr>
          <p:nvPr>
            <p:ph type="title"/>
          </p:nvPr>
        </p:nvSpPr>
        <p:spPr>
          <a:xfrm>
            <a:off x="640080" y="325369"/>
            <a:ext cx="4368602" cy="1956841"/>
          </a:xfrm>
        </p:spPr>
        <p:txBody>
          <a:bodyPr anchor="b">
            <a:normAutofit/>
          </a:bodyPr>
          <a:lstStyle/>
          <a:p>
            <a:r>
              <a:rPr lang="en-US" sz="4200">
                <a:cs typeface="Calibri Light"/>
              </a:rPr>
              <a:t>Kafka – A unified log processing engine</a:t>
            </a: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CE24F2-88F5-223D-C410-51E77E6887DB}"/>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dirty="0">
                <a:cs typeface="Calibri"/>
              </a:rPr>
              <a:t>Proposed by Kreps et al. to handle the internal log workloads at LinkedIn.</a:t>
            </a:r>
          </a:p>
          <a:p>
            <a:r>
              <a:rPr lang="en-US" sz="2200" dirty="0">
                <a:cs typeface="Calibri"/>
              </a:rPr>
              <a:t>Uses distributed computing architecture to process log data in real-time.</a:t>
            </a:r>
          </a:p>
          <a:p>
            <a:r>
              <a:rPr lang="en-US" sz="2200" dirty="0">
                <a:cs typeface="Calibri"/>
              </a:rPr>
              <a:t>It uses the producer, consumer and broker models to pull and push the data.</a:t>
            </a:r>
          </a:p>
          <a:p>
            <a:endParaRPr lang="en-US" sz="2200" dirty="0">
              <a:cs typeface="Calibri"/>
            </a:endParaRPr>
          </a:p>
        </p:txBody>
      </p:sp>
      <p:pic>
        <p:nvPicPr>
          <p:cNvPr id="5" name="Picture 4" descr="Aircraft jet engine turbine">
            <a:extLst>
              <a:ext uri="{FF2B5EF4-FFF2-40B4-BE49-F238E27FC236}">
                <a16:creationId xmlns:a16="http://schemas.microsoft.com/office/drawing/2014/main" id="{45B99055-E652-7930-4B05-C752E4A75FFD}"/>
              </a:ext>
            </a:extLst>
          </p:cNvPr>
          <p:cNvPicPr>
            <a:picLocks noChangeAspect="1"/>
          </p:cNvPicPr>
          <p:nvPr/>
        </p:nvPicPr>
        <p:blipFill rotWithShape="1">
          <a:blip r:embed="rId2"/>
          <a:srcRect r="33145"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8884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C91E-5BFE-3897-AC2E-DB4D01F18F83}"/>
              </a:ext>
            </a:extLst>
          </p:cNvPr>
          <p:cNvSpPr>
            <a:spLocks noGrp="1"/>
          </p:cNvSpPr>
          <p:nvPr>
            <p:ph type="title"/>
          </p:nvPr>
        </p:nvSpPr>
        <p:spPr/>
        <p:txBody>
          <a:bodyPr/>
          <a:lstStyle/>
          <a:p>
            <a:r>
              <a:rPr lang="en-US" dirty="0">
                <a:cs typeface="Calibri Light"/>
              </a:rPr>
              <a:t>Limitations of Existing Systems</a:t>
            </a:r>
            <a:endParaRPr lang="en-US" dirty="0"/>
          </a:p>
        </p:txBody>
      </p:sp>
      <p:sp>
        <p:nvSpPr>
          <p:cNvPr id="3" name="Content Placeholder 2">
            <a:extLst>
              <a:ext uri="{FF2B5EF4-FFF2-40B4-BE49-F238E27FC236}">
                <a16:creationId xmlns:a16="http://schemas.microsoft.com/office/drawing/2014/main" id="{A5785EC3-A2F4-0E49-2402-C0A47C13C3BE}"/>
              </a:ext>
            </a:extLst>
          </p:cNvPr>
          <p:cNvSpPr>
            <a:spLocks noGrp="1"/>
          </p:cNvSpPr>
          <p:nvPr>
            <p:ph idx="1"/>
          </p:nvPr>
        </p:nvSpPr>
        <p:spPr/>
        <p:txBody>
          <a:bodyPr vert="horz" lIns="91440" tIns="45720" rIns="91440" bIns="45720" rtlCol="0" anchor="t">
            <a:normAutofit/>
          </a:bodyPr>
          <a:lstStyle/>
          <a:p>
            <a:r>
              <a:rPr lang="en-US">
                <a:cs typeface="Calibri"/>
              </a:rPr>
              <a:t>According to the authors, the existing log processing engines such as IBM</a:t>
            </a:r>
            <a:r>
              <a:rPr lang="en-US">
                <a:ea typeface="+mn-lt"/>
                <a:cs typeface="+mn-lt"/>
              </a:rPr>
              <a:t> Websphere, contain transactional support that allows an application to insert messages into multiple queues</a:t>
            </a:r>
            <a:r>
              <a:rPr lang="en-US" dirty="0">
                <a:cs typeface="Calibri"/>
              </a:rPr>
              <a:t> </a:t>
            </a:r>
            <a:r>
              <a:rPr lang="en-US">
                <a:cs typeface="Calibri"/>
              </a:rPr>
              <a:t>atomically.</a:t>
            </a:r>
            <a:r>
              <a:rPr lang="en-US" dirty="0">
                <a:cs typeface="Calibri"/>
              </a:rPr>
              <a:t> </a:t>
            </a:r>
          </a:p>
          <a:p>
            <a:r>
              <a:rPr lang="en-US">
                <a:cs typeface="Calibri"/>
              </a:rPr>
              <a:t>Resulting the system performance to degrade. </a:t>
            </a:r>
          </a:p>
          <a:p>
            <a:r>
              <a:rPr lang="en-US">
                <a:cs typeface="Calibri"/>
              </a:rPr>
              <a:t>As it uses locks to validate the data and consistency.</a:t>
            </a:r>
            <a:endParaRPr lang="en-US" dirty="0">
              <a:cs typeface="Calibri"/>
            </a:endParaRPr>
          </a:p>
          <a:p>
            <a:r>
              <a:rPr lang="en-US">
                <a:cs typeface="Calibri"/>
              </a:rPr>
              <a:t>JMS (Java Messaging Service) engine uses acknowledgement</a:t>
            </a:r>
            <a:endParaRPr lang="en-US" dirty="0">
              <a:cs typeface="Calibri"/>
            </a:endParaRPr>
          </a:p>
          <a:p>
            <a:pPr marL="0" indent="0">
              <a:buNone/>
            </a:pPr>
            <a:r>
              <a:rPr lang="en-US">
                <a:cs typeface="Calibri"/>
              </a:rPr>
              <a:t>   to, verify whether the data is delivered or not. </a:t>
            </a:r>
            <a:endParaRPr lang="en-US" dirty="0">
              <a:cs typeface="Calibri"/>
            </a:endParaRPr>
          </a:p>
        </p:txBody>
      </p:sp>
    </p:spTree>
    <p:extLst>
      <p:ext uri="{BB962C8B-B14F-4D97-AF65-F5344CB8AC3E}">
        <p14:creationId xmlns:p14="http://schemas.microsoft.com/office/powerpoint/2010/main" val="3006694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0B761-9ADD-D1CB-D227-F514A9AFBBA8}"/>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Architecture of Kafka</a:t>
            </a:r>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38AC9AD-C1E8-E848-11A4-703CCF920FD1}"/>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indent="-228600">
              <a:buFont typeface="Arial" panose="020B0604020202020204" pitchFamily="34" charset="0"/>
              <a:buChar char="•"/>
            </a:pPr>
            <a:r>
              <a:rPr lang="en-US" sz="2200" dirty="0">
                <a:cs typeface="Calibri"/>
              </a:rPr>
              <a:t>The core of the architecture is Producer and broker.</a:t>
            </a:r>
          </a:p>
          <a:p>
            <a:pPr indent="-228600">
              <a:buFont typeface="Arial" panose="020B0604020202020204" pitchFamily="34" charset="0"/>
              <a:buChar char="•"/>
            </a:pPr>
            <a:r>
              <a:rPr lang="en-US" sz="2200" dirty="0">
                <a:cs typeface="Calibri"/>
              </a:rPr>
              <a:t>Producer: Produces the data it is also considered as source.</a:t>
            </a:r>
          </a:p>
          <a:p>
            <a:pPr indent="-228600">
              <a:buFont typeface="Arial" panose="020B0604020202020204" pitchFamily="34" charset="0"/>
              <a:buChar char="•"/>
            </a:pPr>
            <a:r>
              <a:rPr lang="en-US" sz="2200" dirty="0">
                <a:cs typeface="Calibri"/>
              </a:rPr>
              <a:t>Broker: Broker distributes, and stores incoming data to its replicas </a:t>
            </a:r>
            <a:r>
              <a:rPr lang="en-US" sz="2200" dirty="0">
                <a:ea typeface="+mn-lt"/>
                <a:cs typeface="+mn-lt"/>
              </a:rPr>
              <a:t>as a partitioned segment file with an offset, based on the topic it is subscribed to.</a:t>
            </a:r>
            <a:endParaRPr lang="en-US">
              <a:cs typeface="Calibri" panose="020F0502020204030204"/>
            </a:endParaRPr>
          </a:p>
          <a:p>
            <a:pPr indent="-228600">
              <a:buFont typeface="Arial" panose="020B0604020202020204" pitchFamily="34" charset="0"/>
              <a:buChar char="•"/>
            </a:pPr>
            <a:r>
              <a:rPr lang="en-US" sz="2200" dirty="0">
                <a:cs typeface="Calibri"/>
              </a:rPr>
              <a:t>Consumer: Consumes the data reliably.</a:t>
            </a:r>
          </a:p>
        </p:txBody>
      </p:sp>
      <p:sp>
        <p:nvSpPr>
          <p:cNvPr id="6" name="TextBox 5">
            <a:extLst>
              <a:ext uri="{FF2B5EF4-FFF2-40B4-BE49-F238E27FC236}">
                <a16:creationId xmlns:a16="http://schemas.microsoft.com/office/drawing/2014/main" id="{BDC502BB-7E30-0451-4D87-D364FEB7A217}"/>
              </a:ext>
            </a:extLst>
          </p:cNvPr>
          <p:cNvSpPr txBox="1"/>
          <p:nvPr/>
        </p:nvSpPr>
        <p:spPr>
          <a:xfrm>
            <a:off x="7449482" y="5890846"/>
            <a:ext cx="2743199" cy="37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Image source from paper</a:t>
            </a:r>
            <a:endParaRPr lang="en-US" dirty="0"/>
          </a:p>
        </p:txBody>
      </p:sp>
      <p:pic>
        <p:nvPicPr>
          <p:cNvPr id="8" name="Picture 9" descr="Diagram&#10;&#10;Description automatically generated">
            <a:extLst>
              <a:ext uri="{FF2B5EF4-FFF2-40B4-BE49-F238E27FC236}">
                <a16:creationId xmlns:a16="http://schemas.microsoft.com/office/drawing/2014/main" id="{8096E1A8-D4A6-EA92-7503-C91D36B3324E}"/>
              </a:ext>
            </a:extLst>
          </p:cNvPr>
          <p:cNvPicPr>
            <a:picLocks noChangeAspect="1"/>
          </p:cNvPicPr>
          <p:nvPr/>
        </p:nvPicPr>
        <p:blipFill>
          <a:blip r:embed="rId2"/>
          <a:stretch>
            <a:fillRect/>
          </a:stretch>
        </p:blipFill>
        <p:spPr>
          <a:xfrm>
            <a:off x="6434904" y="1714779"/>
            <a:ext cx="4688165" cy="4185114"/>
          </a:xfrm>
          <a:prstGeom prst="rect">
            <a:avLst/>
          </a:prstGeom>
        </p:spPr>
      </p:pic>
    </p:spTree>
    <p:extLst>
      <p:ext uri="{BB962C8B-B14F-4D97-AF65-F5344CB8AC3E}">
        <p14:creationId xmlns:p14="http://schemas.microsoft.com/office/powerpoint/2010/main" val="90303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0CF948-0FBC-742A-6AA2-40466B18AF0E}"/>
              </a:ext>
            </a:extLst>
          </p:cNvPr>
          <p:cNvSpPr>
            <a:spLocks noGrp="1"/>
          </p:cNvSpPr>
          <p:nvPr>
            <p:ph type="title"/>
          </p:nvPr>
        </p:nvSpPr>
        <p:spPr>
          <a:xfrm>
            <a:off x="1115568" y="548640"/>
            <a:ext cx="10168128" cy="1179576"/>
          </a:xfrm>
        </p:spPr>
        <p:txBody>
          <a:bodyPr>
            <a:normAutofit/>
          </a:bodyPr>
          <a:lstStyle/>
          <a:p>
            <a:r>
              <a:rPr lang="en-US" sz="4000">
                <a:cs typeface="Calibri Light"/>
              </a:rPr>
              <a:t>Kafka Broker Functionalities</a:t>
            </a:r>
            <a:endParaRPr lang="en-US" sz="4000"/>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AC7E1B-FAF9-9AEC-AC3B-DC0A22510470}"/>
              </a:ext>
            </a:extLst>
          </p:cNvPr>
          <p:cNvSpPr>
            <a:spLocks noGrp="1"/>
          </p:cNvSpPr>
          <p:nvPr>
            <p:ph idx="1"/>
          </p:nvPr>
        </p:nvSpPr>
        <p:spPr>
          <a:xfrm>
            <a:off x="1115568" y="2481943"/>
            <a:ext cx="10168128" cy="4190586"/>
          </a:xfrm>
        </p:spPr>
        <p:txBody>
          <a:bodyPr vert="horz" lIns="91440" tIns="45720" rIns="91440" bIns="45720" rtlCol="0" anchor="t">
            <a:normAutofit/>
          </a:bodyPr>
          <a:lstStyle/>
          <a:p>
            <a:r>
              <a:rPr lang="en-US" sz="2200" dirty="0">
                <a:cs typeface="Calibri"/>
              </a:rPr>
              <a:t>Store</a:t>
            </a:r>
            <a:r>
              <a:rPr lang="en-US" sz="2200" dirty="0">
                <a:ea typeface="+mn-lt"/>
                <a:cs typeface="+mn-lt"/>
              </a:rPr>
              <a:t> and manage Kafka topic partitions: A Kafka broker is responsible for storing and managing the topic partitions of a Kafka cluster. It receives messages from producers and stores them in the appropriate partition(s) based on the message key.</a:t>
            </a:r>
            <a:endParaRPr lang="en-US" sz="2200" dirty="0">
              <a:cs typeface="Calibri"/>
            </a:endParaRPr>
          </a:p>
          <a:p>
            <a:r>
              <a:rPr lang="en-US" sz="2200" dirty="0">
                <a:ea typeface="+mn-lt"/>
                <a:cs typeface="+mn-lt"/>
              </a:rPr>
              <a:t>Serve consumer requests: Kafka brokers serve read requests from consumers by sending messages from the topic partitions they manage. They also maintain the offsets for each consumer group, allowing consumers to read from where they left off.</a:t>
            </a:r>
            <a:endParaRPr lang="en-US" dirty="0"/>
          </a:p>
          <a:p>
            <a:r>
              <a:rPr lang="en-US" sz="2200" dirty="0">
                <a:ea typeface="+mn-lt"/>
                <a:cs typeface="+mn-lt"/>
              </a:rPr>
              <a:t>Replicate data across brokers: Kafka brokers replicate data across the cluster to provide fault tolerance and ensure high availability. Each partition has a leader broker that receives all write requests, and the leader replicates the messages to its followers.</a:t>
            </a:r>
            <a:endParaRPr lang="en-US" dirty="0"/>
          </a:p>
          <a:p>
            <a:endParaRPr lang="en-US" sz="2200" dirty="0">
              <a:ea typeface="+mn-lt"/>
              <a:cs typeface="+mn-lt"/>
            </a:endParaRPr>
          </a:p>
          <a:p>
            <a:endParaRPr lang="en-US" sz="2200" dirty="0">
              <a:cs typeface="Calibri"/>
            </a:endParaRPr>
          </a:p>
        </p:txBody>
      </p:sp>
    </p:spTree>
    <p:extLst>
      <p:ext uri="{BB962C8B-B14F-4D97-AF65-F5344CB8AC3E}">
        <p14:creationId xmlns:p14="http://schemas.microsoft.com/office/powerpoint/2010/main" val="80326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0CF948-0FBC-742A-6AA2-40466B18AF0E}"/>
              </a:ext>
            </a:extLst>
          </p:cNvPr>
          <p:cNvSpPr>
            <a:spLocks noGrp="1"/>
          </p:cNvSpPr>
          <p:nvPr>
            <p:ph type="title"/>
          </p:nvPr>
        </p:nvSpPr>
        <p:spPr>
          <a:xfrm>
            <a:off x="1115568" y="548640"/>
            <a:ext cx="10168128" cy="1179576"/>
          </a:xfrm>
        </p:spPr>
        <p:txBody>
          <a:bodyPr>
            <a:normAutofit/>
          </a:bodyPr>
          <a:lstStyle/>
          <a:p>
            <a:r>
              <a:rPr lang="en-US" sz="4000" dirty="0">
                <a:cs typeface="Calibri Light"/>
              </a:rPr>
              <a:t>Kafka Broker Functionalities – Cont.</a:t>
            </a:r>
            <a:endParaRPr lang="en-US" sz="4000" dirty="0"/>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AC7E1B-FAF9-9AEC-AC3B-DC0A22510470}"/>
              </a:ext>
            </a:extLst>
          </p:cNvPr>
          <p:cNvSpPr>
            <a:spLocks noGrp="1"/>
          </p:cNvSpPr>
          <p:nvPr>
            <p:ph idx="1"/>
          </p:nvPr>
        </p:nvSpPr>
        <p:spPr>
          <a:xfrm>
            <a:off x="1115568" y="2481943"/>
            <a:ext cx="10168128" cy="4190586"/>
          </a:xfrm>
        </p:spPr>
        <p:txBody>
          <a:bodyPr vert="horz" lIns="91440" tIns="45720" rIns="91440" bIns="45720" rtlCol="0" anchor="t">
            <a:normAutofit/>
          </a:bodyPr>
          <a:lstStyle/>
          <a:p>
            <a:r>
              <a:rPr lang="en-US" sz="2200" dirty="0">
                <a:ea typeface="+mn-lt"/>
                <a:cs typeface="+mn-lt"/>
              </a:rPr>
              <a:t>Manage and maintain metadata: Kafka brokers maintain metadata about the Kafka cluster, including information about topics, partitions, and replicas. They also respond to metadata requests from producers and consumers.</a:t>
            </a:r>
          </a:p>
          <a:p>
            <a:r>
              <a:rPr lang="en-US" sz="2200" dirty="0">
                <a:ea typeface="+mn-lt"/>
                <a:cs typeface="+mn-lt"/>
              </a:rPr>
              <a:t>Manage quotas: Kafka brokers can be configured to enforce quotas on the amount of data that can be produced or consumed by clients. This allows administrators to manage resources and prevent clients from overwhelming the cluster.</a:t>
            </a:r>
          </a:p>
          <a:p>
            <a:r>
              <a:rPr lang="en-US" sz="2200" dirty="0">
                <a:ea typeface="+mn-lt"/>
                <a:cs typeface="+mn-lt"/>
              </a:rPr>
              <a:t>Handle administrative tasks: Kafka brokers can perform administrative tasks such as creating and deleting topics, modifying topic configurations, and managing access control lists (ACLs) to secure the Kafka cluster.</a:t>
            </a:r>
          </a:p>
          <a:p>
            <a:r>
              <a:rPr lang="en-US" sz="2200" dirty="0">
                <a:ea typeface="+mn-lt"/>
                <a:cs typeface="+mn-lt"/>
              </a:rPr>
              <a:t>Monitor and report metrics: Kafka brokers report various metrics related to the health and performance of the cluster. These metrics can be used to monitor the cluster and troubleshoot issues.</a:t>
            </a:r>
            <a:endParaRPr lang="en-US" dirty="0"/>
          </a:p>
          <a:p>
            <a:endParaRPr lang="en-US" sz="2200" dirty="0">
              <a:cs typeface="Calibri"/>
            </a:endParaRPr>
          </a:p>
        </p:txBody>
      </p:sp>
    </p:spTree>
    <p:extLst>
      <p:ext uri="{BB962C8B-B14F-4D97-AF65-F5344CB8AC3E}">
        <p14:creationId xmlns:p14="http://schemas.microsoft.com/office/powerpoint/2010/main" val="173857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26206-D105-6195-599A-7120C9768A22}"/>
              </a:ext>
            </a:extLst>
          </p:cNvPr>
          <p:cNvSpPr>
            <a:spLocks noGrp="1"/>
          </p:cNvSpPr>
          <p:nvPr>
            <p:ph type="title"/>
          </p:nvPr>
        </p:nvSpPr>
        <p:spPr>
          <a:xfrm>
            <a:off x="640080" y="325369"/>
            <a:ext cx="4368602" cy="1956841"/>
          </a:xfrm>
        </p:spPr>
        <p:txBody>
          <a:bodyPr anchor="b">
            <a:normAutofit/>
          </a:bodyPr>
          <a:lstStyle/>
          <a:p>
            <a:r>
              <a:rPr lang="en-US" sz="4200">
                <a:cs typeface="Calibri Light"/>
              </a:rPr>
              <a:t>Apache Spark  - A unified Big Data Engine</a:t>
            </a: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0C0280-FE53-34D5-002D-BC32F3FC735C}"/>
              </a:ext>
            </a:extLst>
          </p:cNvPr>
          <p:cNvSpPr>
            <a:spLocks noGrp="1"/>
          </p:cNvSpPr>
          <p:nvPr>
            <p:ph idx="1"/>
          </p:nvPr>
        </p:nvSpPr>
        <p:spPr>
          <a:xfrm>
            <a:off x="640080" y="2872899"/>
            <a:ext cx="4243589" cy="3320668"/>
          </a:xfrm>
        </p:spPr>
        <p:txBody>
          <a:bodyPr vert="horz" lIns="91440" tIns="45720" rIns="91440" bIns="45720" rtlCol="0" anchor="t">
            <a:normAutofit lnSpcReduction="10000"/>
          </a:bodyPr>
          <a:lstStyle/>
          <a:p>
            <a:r>
              <a:rPr lang="en-US" sz="2200" dirty="0">
                <a:cs typeface="Calibri"/>
              </a:rPr>
              <a:t>Proposed by authors Zaharia et al. where they discuss and document the functionalities and characteristics of the Apache spark.</a:t>
            </a:r>
          </a:p>
          <a:p>
            <a:r>
              <a:rPr lang="en-US" sz="2200" dirty="0">
                <a:cs typeface="Calibri"/>
              </a:rPr>
              <a:t>Spark is an open-source project developed by UC Berkeley researchers.</a:t>
            </a:r>
          </a:p>
          <a:p>
            <a:r>
              <a:rPr lang="en-US" sz="2200" dirty="0">
                <a:cs typeface="Calibri"/>
              </a:rPr>
              <a:t>It’s a big data engine, that unifies varied data from multiple sources.</a:t>
            </a:r>
            <a:endParaRPr lang="en-US">
              <a:cs typeface="Calibri"/>
            </a:endParaRPr>
          </a:p>
        </p:txBody>
      </p:sp>
      <p:pic>
        <p:nvPicPr>
          <p:cNvPr id="5" name="Picture 4" descr="Light bulb on yellow background with sketched light beams and cord">
            <a:extLst>
              <a:ext uri="{FF2B5EF4-FFF2-40B4-BE49-F238E27FC236}">
                <a16:creationId xmlns:a16="http://schemas.microsoft.com/office/drawing/2014/main" id="{2529EE4C-A072-D074-27C6-8C01FC1E3621}"/>
              </a:ext>
            </a:extLst>
          </p:cNvPr>
          <p:cNvPicPr>
            <a:picLocks noChangeAspect="1"/>
          </p:cNvPicPr>
          <p:nvPr/>
        </p:nvPicPr>
        <p:blipFill rotWithShape="1">
          <a:blip r:embed="rId2"/>
          <a:srcRect l="3828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75124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8BA5A-88BB-7A19-F7F1-6D80A4605CC2}"/>
              </a:ext>
            </a:extLst>
          </p:cNvPr>
          <p:cNvSpPr>
            <a:spLocks noGrp="1"/>
          </p:cNvSpPr>
          <p:nvPr>
            <p:ph type="title"/>
          </p:nvPr>
        </p:nvSpPr>
        <p:spPr>
          <a:xfrm>
            <a:off x="630936" y="640823"/>
            <a:ext cx="3419856" cy="5583148"/>
          </a:xfrm>
        </p:spPr>
        <p:txBody>
          <a:bodyPr anchor="ctr">
            <a:normAutofit/>
          </a:bodyPr>
          <a:lstStyle/>
          <a:p>
            <a:r>
              <a:rPr lang="en-US" sz="5000">
                <a:cs typeface="Calibri Light"/>
              </a:rPr>
              <a:t>Architecture of Apache Spark</a:t>
            </a:r>
          </a:p>
        </p:txBody>
      </p:sp>
      <p:sp>
        <p:nvSpPr>
          <p:cNvPr id="2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023444A-A43A-61CB-F30A-CBDFE729FFD9}"/>
              </a:ext>
            </a:extLst>
          </p:cNvPr>
          <p:cNvPicPr>
            <a:picLocks noChangeAspect="1"/>
          </p:cNvPicPr>
          <p:nvPr/>
        </p:nvPicPr>
        <p:blipFill>
          <a:blip r:embed="rId2"/>
          <a:stretch>
            <a:fillRect/>
          </a:stretch>
        </p:blipFill>
        <p:spPr>
          <a:xfrm>
            <a:off x="4654296" y="630030"/>
            <a:ext cx="6894576" cy="3196576"/>
          </a:xfrm>
          <a:prstGeom prst="rect">
            <a:avLst/>
          </a:prstGeom>
        </p:spPr>
      </p:pic>
      <p:sp>
        <p:nvSpPr>
          <p:cNvPr id="30" name="Content Placeholder 17">
            <a:extLst>
              <a:ext uri="{FF2B5EF4-FFF2-40B4-BE49-F238E27FC236}">
                <a16:creationId xmlns:a16="http://schemas.microsoft.com/office/drawing/2014/main" id="{8042A86C-BC68-E6DE-3F60-25744E1A35E4}"/>
              </a:ext>
            </a:extLst>
          </p:cNvPr>
          <p:cNvSpPr>
            <a:spLocks noGrp="1"/>
          </p:cNvSpPr>
          <p:nvPr>
            <p:ph idx="1"/>
          </p:nvPr>
        </p:nvSpPr>
        <p:spPr>
          <a:xfrm>
            <a:off x="4654296" y="4798577"/>
            <a:ext cx="6894576" cy="1428487"/>
          </a:xfrm>
        </p:spPr>
        <p:txBody>
          <a:bodyPr anchor="t">
            <a:normAutofit/>
          </a:bodyPr>
          <a:lstStyle/>
          <a:p>
            <a:r>
              <a:rPr lang="en-US" sz="2200" dirty="0">
                <a:cs typeface="Calibri"/>
              </a:rPr>
              <a:t>Spark is offered as a software library that has 4 major modules, such as Spark SQL, Stream Processing, </a:t>
            </a:r>
            <a:r>
              <a:rPr lang="en-US" sz="2200" dirty="0" err="1">
                <a:cs typeface="Calibri"/>
              </a:rPr>
              <a:t>Mlib</a:t>
            </a:r>
            <a:r>
              <a:rPr lang="en-US" sz="2200" dirty="0">
                <a:cs typeface="Calibri"/>
              </a:rPr>
              <a:t>, </a:t>
            </a:r>
            <a:r>
              <a:rPr lang="en-US" sz="2200" dirty="0" err="1">
                <a:cs typeface="Calibri"/>
              </a:rPr>
              <a:t>GraphX</a:t>
            </a:r>
            <a:r>
              <a:rPr lang="en-US" sz="2200" dirty="0">
                <a:cs typeface="Calibri"/>
              </a:rPr>
              <a:t> where they can be deployed on any storage system such as Hadoop, Cloud object stores </a:t>
            </a:r>
            <a:r>
              <a:rPr lang="en-US" sz="2200" dirty="0" err="1">
                <a:cs typeface="Calibri"/>
              </a:rPr>
              <a:t>etc</a:t>
            </a:r>
            <a:r>
              <a:rPr lang="en-US" sz="2200" dirty="0">
                <a:cs typeface="Calibri"/>
              </a:rPr>
              <a:t>  </a:t>
            </a:r>
          </a:p>
        </p:txBody>
      </p:sp>
      <p:sp>
        <p:nvSpPr>
          <p:cNvPr id="5" name="TextBox 4">
            <a:extLst>
              <a:ext uri="{FF2B5EF4-FFF2-40B4-BE49-F238E27FC236}">
                <a16:creationId xmlns:a16="http://schemas.microsoft.com/office/drawing/2014/main" id="{E8782D84-2DDF-EB05-E130-F32A57C6A504}"/>
              </a:ext>
            </a:extLst>
          </p:cNvPr>
          <p:cNvSpPr txBox="1"/>
          <p:nvPr/>
        </p:nvSpPr>
        <p:spPr>
          <a:xfrm>
            <a:off x="5914844" y="3893100"/>
            <a:ext cx="5440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Source image taken from Interview Bit</a:t>
            </a:r>
            <a:endParaRPr lang="en-US" dirty="0"/>
          </a:p>
        </p:txBody>
      </p:sp>
    </p:spTree>
    <p:extLst>
      <p:ext uri="{BB962C8B-B14F-4D97-AF65-F5344CB8AC3E}">
        <p14:creationId xmlns:p14="http://schemas.microsoft.com/office/powerpoint/2010/main" val="188034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119A3-6F03-75BA-07DE-D05E6FA90859}"/>
              </a:ext>
            </a:extLst>
          </p:cNvPr>
          <p:cNvSpPr>
            <a:spLocks noGrp="1"/>
          </p:cNvSpPr>
          <p:nvPr>
            <p:ph type="title"/>
          </p:nvPr>
        </p:nvSpPr>
        <p:spPr>
          <a:xfrm>
            <a:off x="640080" y="325369"/>
            <a:ext cx="4368602" cy="1956841"/>
          </a:xfrm>
        </p:spPr>
        <p:txBody>
          <a:bodyPr anchor="b">
            <a:normAutofit/>
          </a:bodyPr>
          <a:lstStyle/>
          <a:p>
            <a:r>
              <a:rPr lang="en-US" sz="5400">
                <a:cs typeface="Calibri Light"/>
              </a:rPr>
              <a:t>Uses of Apache Spark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614EAB-3958-EA8D-B627-595F3594A220}"/>
              </a:ext>
            </a:extLst>
          </p:cNvPr>
          <p:cNvSpPr>
            <a:spLocks noGrp="1"/>
          </p:cNvSpPr>
          <p:nvPr>
            <p:ph idx="1"/>
          </p:nvPr>
        </p:nvSpPr>
        <p:spPr>
          <a:xfrm>
            <a:off x="640080" y="2872899"/>
            <a:ext cx="4243589" cy="3320668"/>
          </a:xfrm>
        </p:spPr>
        <p:txBody>
          <a:bodyPr vert="horz" lIns="91440" tIns="45720" rIns="91440" bIns="45720" rtlCol="0" anchor="t">
            <a:normAutofit fontScale="70000" lnSpcReduction="20000"/>
          </a:bodyPr>
          <a:lstStyle/>
          <a:p>
            <a:endParaRPr lang="en-US" sz="2200" dirty="0">
              <a:cs typeface="Calibri" panose="020F0502020204030204"/>
            </a:endParaRPr>
          </a:p>
          <a:p>
            <a:r>
              <a:rPr lang="en-US" sz="2200" dirty="0">
                <a:cs typeface="Calibri" panose="020F0502020204030204"/>
              </a:rPr>
              <a:t>Spark is widely used in many productionized environments. Where multiple organizations are using it for processing unstructured, structured and semi structured data.</a:t>
            </a:r>
            <a:endParaRPr lang="en-US">
              <a:cs typeface="Calibri" panose="020F0502020204030204"/>
            </a:endParaRPr>
          </a:p>
          <a:p>
            <a:r>
              <a:rPr lang="en-US" sz="2200" dirty="0">
                <a:cs typeface="Calibri" panose="020F0502020204030204"/>
              </a:rPr>
              <a:t>It is also offered as a service on cloud which is known as </a:t>
            </a:r>
            <a:r>
              <a:rPr lang="en-US" sz="2200" dirty="0" err="1">
                <a:cs typeface="Calibri" panose="020F0502020204030204"/>
              </a:rPr>
              <a:t>databricks</a:t>
            </a:r>
            <a:r>
              <a:rPr lang="en-US" sz="2200" dirty="0">
                <a:cs typeface="Calibri" panose="020F0502020204030204"/>
              </a:rPr>
              <a:t>. </a:t>
            </a:r>
          </a:p>
          <a:p>
            <a:r>
              <a:rPr lang="en-US" sz="2200" dirty="0">
                <a:ea typeface="+mn-lt"/>
                <a:cs typeface="+mn-lt"/>
              </a:rPr>
              <a:t>It is primarily used for Batch, and stream processing.</a:t>
            </a:r>
          </a:p>
          <a:p>
            <a:r>
              <a:rPr lang="en-US" sz="2200" dirty="0">
                <a:ea typeface="+mn-lt"/>
                <a:cs typeface="+mn-lt"/>
              </a:rPr>
              <a:t>Also, it performs extremely well on the batch data when compared to stream data.</a:t>
            </a:r>
          </a:p>
          <a:p>
            <a:r>
              <a:rPr lang="en-US" sz="2200" dirty="0">
                <a:ea typeface="+mn-lt"/>
                <a:cs typeface="+mn-lt"/>
              </a:rPr>
              <a:t>Moreover, it has a SQL API which can be accessed data via </a:t>
            </a:r>
            <a:r>
              <a:rPr lang="en-US" sz="2200" dirty="0" err="1">
                <a:ea typeface="+mn-lt"/>
                <a:cs typeface="+mn-lt"/>
              </a:rPr>
              <a:t>Dataframes</a:t>
            </a:r>
            <a:r>
              <a:rPr lang="en-US" sz="2200" dirty="0">
                <a:ea typeface="+mn-lt"/>
                <a:cs typeface="+mn-lt"/>
              </a:rPr>
              <a:t> (In memory processing tool that has a programmability feature to query data)</a:t>
            </a:r>
            <a:r>
              <a:rPr lang="en-US" sz="2200" dirty="0">
                <a:cs typeface="Calibri" panose="020F0502020204030204"/>
              </a:rPr>
              <a:t>.</a:t>
            </a:r>
            <a:endParaRPr lang="en-US" sz="2200" dirty="0">
              <a:ea typeface="+mn-lt"/>
              <a:cs typeface="+mn-lt"/>
            </a:endParaRPr>
          </a:p>
          <a:p>
            <a:endParaRPr lang="en-US" sz="2200" dirty="0">
              <a:cs typeface="Calibri" panose="020F0502020204030204"/>
            </a:endParaRPr>
          </a:p>
          <a:p>
            <a:endParaRPr lang="en-US" sz="2200" dirty="0">
              <a:cs typeface="Calibri" panose="020F0502020204030204"/>
            </a:endParaRPr>
          </a:p>
        </p:txBody>
      </p:sp>
      <p:pic>
        <p:nvPicPr>
          <p:cNvPr id="5" name="Picture 4" descr="Hanging light bulb on">
            <a:extLst>
              <a:ext uri="{FF2B5EF4-FFF2-40B4-BE49-F238E27FC236}">
                <a16:creationId xmlns:a16="http://schemas.microsoft.com/office/drawing/2014/main" id="{9A8376E5-9341-37B2-AC14-887835DECEF0}"/>
              </a:ext>
            </a:extLst>
          </p:cNvPr>
          <p:cNvPicPr>
            <a:picLocks noChangeAspect="1"/>
          </p:cNvPicPr>
          <p:nvPr/>
        </p:nvPicPr>
        <p:blipFill rotWithShape="1">
          <a:blip r:embed="rId2"/>
          <a:srcRect l="28742" r="-8" b="-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5528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5EB80-05CF-9EB4-41AF-76394FAD3B63}"/>
              </a:ext>
            </a:extLst>
          </p:cNvPr>
          <p:cNvSpPr>
            <a:spLocks noGrp="1"/>
          </p:cNvSpPr>
          <p:nvPr>
            <p:ph type="title"/>
          </p:nvPr>
        </p:nvSpPr>
        <p:spPr>
          <a:xfrm>
            <a:off x="640080" y="325369"/>
            <a:ext cx="4368602" cy="1956841"/>
          </a:xfrm>
        </p:spPr>
        <p:txBody>
          <a:bodyPr anchor="b">
            <a:normAutofit/>
          </a:bodyPr>
          <a:lstStyle/>
          <a:p>
            <a:r>
              <a:rPr lang="en-US" sz="3800">
                <a:cs typeface="Calibri Light"/>
              </a:rPr>
              <a:t>Apache Flink  - A Big Data Based Query processing Engine</a:t>
            </a:r>
            <a:endParaRPr lang="en-US" sz="3800"/>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FEF8739A-627A-CDCF-0C9D-3EC12EA77F1A}"/>
              </a:ext>
            </a:extLst>
          </p:cNvPr>
          <p:cNvSpPr>
            <a:spLocks noGrp="1"/>
          </p:cNvSpPr>
          <p:nvPr>
            <p:ph idx="1"/>
          </p:nvPr>
        </p:nvSpPr>
        <p:spPr>
          <a:xfrm>
            <a:off x="640080" y="2872899"/>
            <a:ext cx="4243589" cy="3320668"/>
          </a:xfrm>
        </p:spPr>
        <p:txBody>
          <a:bodyPr vert="horz" lIns="91440" tIns="45720" rIns="91440" bIns="45720" rtlCol="0" anchor="t">
            <a:normAutofit fontScale="92500"/>
          </a:bodyPr>
          <a:lstStyle/>
          <a:p>
            <a:r>
              <a:rPr lang="en-US" sz="2200" dirty="0">
                <a:cs typeface="Calibri"/>
              </a:rPr>
              <a:t>The authors </a:t>
            </a:r>
            <a:r>
              <a:rPr lang="en-US" sz="2200" dirty="0" err="1">
                <a:cs typeface="Calibri"/>
              </a:rPr>
              <a:t>carbone</a:t>
            </a:r>
            <a:r>
              <a:rPr lang="en-US" sz="2200" dirty="0">
                <a:cs typeface="Calibri"/>
              </a:rPr>
              <a:t> et al. document and explain the architecture of Flink an open-source big data processing engine.</a:t>
            </a:r>
            <a:endParaRPr lang="en-US">
              <a:cs typeface="Calibri"/>
            </a:endParaRPr>
          </a:p>
          <a:p>
            <a:r>
              <a:rPr lang="en-US" sz="2200" dirty="0">
                <a:cs typeface="Calibri"/>
              </a:rPr>
              <a:t>it uses a novel model of evaluation to process submitted jobs and are called dataflow graphs.</a:t>
            </a:r>
            <a:endParaRPr lang="en-US">
              <a:cs typeface="Calibri"/>
            </a:endParaRPr>
          </a:p>
          <a:p>
            <a:r>
              <a:rPr lang="en-US" sz="2200" dirty="0" err="1">
                <a:cs typeface="Calibri"/>
              </a:rPr>
              <a:t>Flinks</a:t>
            </a:r>
            <a:r>
              <a:rPr lang="en-US" sz="2200" dirty="0">
                <a:cs typeface="Calibri"/>
              </a:rPr>
              <a:t> API supports 2 programming languages at most, they are java and </a:t>
            </a:r>
            <a:r>
              <a:rPr lang="en-US" sz="2200" dirty="0" err="1">
                <a:cs typeface="Calibri"/>
              </a:rPr>
              <a:t>scala</a:t>
            </a:r>
            <a:r>
              <a:rPr lang="en-US" sz="2200" dirty="0">
                <a:cs typeface="Calibri"/>
              </a:rPr>
              <a:t>. </a:t>
            </a:r>
          </a:p>
        </p:txBody>
      </p:sp>
      <p:pic>
        <p:nvPicPr>
          <p:cNvPr id="22" name="Picture 4" descr="Abstract background of data">
            <a:extLst>
              <a:ext uri="{FF2B5EF4-FFF2-40B4-BE49-F238E27FC236}">
                <a16:creationId xmlns:a16="http://schemas.microsoft.com/office/drawing/2014/main" id="{94330EDE-F036-67C8-3798-B771536206AE}"/>
              </a:ext>
            </a:extLst>
          </p:cNvPr>
          <p:cNvPicPr>
            <a:picLocks noChangeAspect="1"/>
          </p:cNvPicPr>
          <p:nvPr/>
        </p:nvPicPr>
        <p:blipFill rotWithShape="1">
          <a:blip r:embed="rId2"/>
          <a:srcRect l="15397" r="2818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79630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CC28F-921A-B0CD-224E-BA09229595D4}"/>
              </a:ext>
            </a:extLst>
          </p:cNvPr>
          <p:cNvSpPr>
            <a:spLocks noGrp="1"/>
          </p:cNvSpPr>
          <p:nvPr>
            <p:ph type="title"/>
          </p:nvPr>
        </p:nvSpPr>
        <p:spPr>
          <a:xfrm>
            <a:off x="808638" y="386930"/>
            <a:ext cx="9236700" cy="1188950"/>
          </a:xfrm>
        </p:spPr>
        <p:txBody>
          <a:bodyPr anchor="b">
            <a:normAutofit/>
          </a:bodyPr>
          <a:lstStyle/>
          <a:p>
            <a:r>
              <a:rPr lang="en-US" sz="5400">
                <a:cs typeface="Calibri Light"/>
              </a:rPr>
              <a:t>Flink Core API's</a:t>
            </a:r>
          </a:p>
        </p:txBody>
      </p:sp>
      <p:grpSp>
        <p:nvGrpSpPr>
          <p:cNvPr id="15"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3F4902-B1FA-8A04-A085-9A3D9267A532}"/>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cs typeface="Calibri"/>
              </a:rPr>
              <a:t>Dataset API (Batch processing):</a:t>
            </a:r>
          </a:p>
          <a:p>
            <a:pPr marL="0" indent="0">
              <a:buNone/>
            </a:pPr>
            <a:r>
              <a:rPr lang="en-US" sz="2400">
                <a:cs typeface="Calibri"/>
              </a:rPr>
              <a:t>   Flink performs batch processing on the system in a distinct </a:t>
            </a:r>
          </a:p>
          <a:p>
            <a:pPr marL="0" indent="0">
              <a:buNone/>
            </a:pPr>
            <a:r>
              <a:rPr lang="en-US" sz="2400">
                <a:cs typeface="Calibri"/>
              </a:rPr>
              <a:t>   way where the, accrued data is processed using a stream biased </a:t>
            </a:r>
          </a:p>
          <a:p>
            <a:pPr marL="0" indent="0">
              <a:buNone/>
            </a:pPr>
            <a:r>
              <a:rPr lang="en-US" sz="2400">
                <a:cs typeface="Calibri"/>
              </a:rPr>
              <a:t>   Engine.</a:t>
            </a:r>
          </a:p>
          <a:p>
            <a:r>
              <a:rPr lang="en-US" sz="2400">
                <a:cs typeface="Calibri"/>
              </a:rPr>
              <a:t>Datastream API (Stream Processing):</a:t>
            </a:r>
          </a:p>
          <a:p>
            <a:pPr marL="0" indent="0">
              <a:buNone/>
            </a:pPr>
            <a:r>
              <a:rPr lang="en-US" sz="2400">
                <a:cs typeface="Calibri"/>
              </a:rPr>
              <a:t>   Stream processing is referred as Datastream API where</a:t>
            </a:r>
          </a:p>
          <a:p>
            <a:pPr marL="0" indent="0">
              <a:buNone/>
            </a:pPr>
            <a:r>
              <a:rPr lang="en-US" sz="2400">
                <a:cs typeface="Calibri"/>
              </a:rPr>
              <a:t>   continuous streamed data is stored and processed efficiently.</a:t>
            </a:r>
          </a:p>
          <a:p>
            <a:pPr marL="0" indent="0">
              <a:buNone/>
            </a:pPr>
            <a:endParaRPr lang="en-US" sz="2400">
              <a:cs typeface="Calibri"/>
            </a:endParaRPr>
          </a:p>
        </p:txBody>
      </p:sp>
    </p:spTree>
    <p:extLst>
      <p:ext uri="{BB962C8B-B14F-4D97-AF65-F5344CB8AC3E}">
        <p14:creationId xmlns:p14="http://schemas.microsoft.com/office/powerpoint/2010/main" val="204204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Alarm clocks in a line">
            <a:extLst>
              <a:ext uri="{FF2B5EF4-FFF2-40B4-BE49-F238E27FC236}">
                <a16:creationId xmlns:a16="http://schemas.microsoft.com/office/drawing/2014/main" id="{4DEAE350-D638-E12D-3C3A-C0AB6AE869DD}"/>
              </a:ext>
            </a:extLst>
          </p:cNvPr>
          <p:cNvPicPr>
            <a:picLocks noChangeAspect="1"/>
          </p:cNvPicPr>
          <p:nvPr/>
        </p:nvPicPr>
        <p:blipFill rotWithShape="1">
          <a:blip r:embed="rId2"/>
          <a:srcRect l="7500" t="6484" r="26009" b="-1"/>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5EFB8E-9ED6-B9BB-3BA9-C2C289EDE30F}"/>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What is time series data? </a:t>
            </a:r>
            <a:endParaRPr lang="en-US" sz="4800"/>
          </a:p>
        </p:txBody>
      </p:sp>
      <p:sp>
        <p:nvSpPr>
          <p:cNvPr id="3" name="Subtitle 2">
            <a:extLst>
              <a:ext uri="{FF2B5EF4-FFF2-40B4-BE49-F238E27FC236}">
                <a16:creationId xmlns:a16="http://schemas.microsoft.com/office/drawing/2014/main" id="{FBA17E53-D1ED-33E8-9396-3A49A3FD13C2}"/>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marL="342900" indent="-342900" algn="l">
              <a:buChar char="•"/>
            </a:pPr>
            <a:r>
              <a:rPr lang="en-US" sz="2000">
                <a:cs typeface="Calibri" panose="020F0502020204030204"/>
              </a:rPr>
              <a:t>A data model that encapsulates data purely based on change of time.</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1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5E7E6-A029-27E0-023F-622E899A4D28}"/>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Flinks Architecture</a:t>
            </a:r>
          </a:p>
        </p:txBody>
      </p:sp>
      <p:sp>
        <p:nvSpPr>
          <p:cNvPr id="29" name="Rectangle 2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744A3C6-7A59-FAAF-1F50-99C96D8D1274}"/>
              </a:ext>
            </a:extLst>
          </p:cNvPr>
          <p:cNvPicPr>
            <a:picLocks noGrp="1" noChangeAspect="1"/>
          </p:cNvPicPr>
          <p:nvPr>
            <p:ph sz="half" idx="2"/>
          </p:nvPr>
        </p:nvPicPr>
        <p:blipFill>
          <a:blip r:embed="rId2"/>
          <a:stretch>
            <a:fillRect/>
          </a:stretch>
        </p:blipFill>
        <p:spPr>
          <a:xfrm>
            <a:off x="635295" y="2617867"/>
            <a:ext cx="5150277" cy="3527939"/>
          </a:xfrm>
          <a:prstGeom prst="rect">
            <a:avLst/>
          </a:prstGeom>
        </p:spPr>
      </p:pic>
      <p:sp>
        <p:nvSpPr>
          <p:cNvPr id="3" name="Content Placeholder 2">
            <a:extLst>
              <a:ext uri="{FF2B5EF4-FFF2-40B4-BE49-F238E27FC236}">
                <a16:creationId xmlns:a16="http://schemas.microsoft.com/office/drawing/2014/main" id="{7F1612F5-E5D4-C501-5FD7-5FD2029BF370}"/>
              </a:ext>
            </a:extLst>
          </p:cNvPr>
          <p:cNvSpPr>
            <a:spLocks noGrp="1"/>
          </p:cNvSpPr>
          <p:nvPr>
            <p:ph sz="half" idx="1"/>
          </p:nvPr>
        </p:nvSpPr>
        <p:spPr>
          <a:xfrm>
            <a:off x="6406429" y="2599509"/>
            <a:ext cx="4530898" cy="3639450"/>
          </a:xfrm>
        </p:spPr>
        <p:txBody>
          <a:bodyPr vert="horz" lIns="91440" tIns="45720" rIns="91440" bIns="45720" rtlCol="0" anchor="ctr">
            <a:normAutofit/>
          </a:bodyPr>
          <a:lstStyle/>
          <a:p>
            <a:r>
              <a:rPr lang="en-US" sz="1400"/>
              <a:t>Distributed processing: Apache Flink is designed to run large-scale distributed data processing applications. It uses a distributed architecture to parallelize data processing across multiple machines in a cluster.</a:t>
            </a:r>
          </a:p>
          <a:p>
            <a:r>
              <a:rPr lang="en-US" sz="1400"/>
              <a:t>Dataflow programming model: Flink uses a dataflow programming model, where data is processed as it flows through the system. In Flink, data is represented as streams or batches, and transformations are applied to the data as it moves through the system.</a:t>
            </a:r>
          </a:p>
          <a:p>
            <a:r>
              <a:rPr lang="en-US" sz="1400"/>
              <a:t>Streaming and batch processing: Flink supports both streaming and batch processing. It allows users to build data processing applications that can handle both real-time and batch data processing use cases.</a:t>
            </a:r>
          </a:p>
          <a:p>
            <a:endParaRPr lang="en-US" sz="1400"/>
          </a:p>
        </p:txBody>
      </p:sp>
      <p:sp>
        <p:nvSpPr>
          <p:cNvPr id="33" name="Rectangle 3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021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5E7E6-A029-27E0-023F-622E899A4D28}"/>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Flinks Architecture - cont</a:t>
            </a:r>
          </a:p>
        </p:txBody>
      </p:sp>
      <p:sp>
        <p:nvSpPr>
          <p:cNvPr id="29" name="Rectangle 2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744A3C6-7A59-FAAF-1F50-99C96D8D1274}"/>
              </a:ext>
            </a:extLst>
          </p:cNvPr>
          <p:cNvPicPr>
            <a:picLocks noGrp="1" noChangeAspect="1"/>
          </p:cNvPicPr>
          <p:nvPr>
            <p:ph sz="half" idx="2"/>
          </p:nvPr>
        </p:nvPicPr>
        <p:blipFill>
          <a:blip r:embed="rId2"/>
          <a:stretch>
            <a:fillRect/>
          </a:stretch>
        </p:blipFill>
        <p:spPr>
          <a:xfrm>
            <a:off x="635295" y="2617867"/>
            <a:ext cx="5150277" cy="3527939"/>
          </a:xfrm>
          <a:prstGeom prst="rect">
            <a:avLst/>
          </a:prstGeom>
        </p:spPr>
      </p:pic>
      <p:sp>
        <p:nvSpPr>
          <p:cNvPr id="3" name="Content Placeholder 2">
            <a:extLst>
              <a:ext uri="{FF2B5EF4-FFF2-40B4-BE49-F238E27FC236}">
                <a16:creationId xmlns:a16="http://schemas.microsoft.com/office/drawing/2014/main" id="{7F1612F5-E5D4-C501-5FD7-5FD2029BF370}"/>
              </a:ext>
            </a:extLst>
          </p:cNvPr>
          <p:cNvSpPr>
            <a:spLocks noGrp="1"/>
          </p:cNvSpPr>
          <p:nvPr>
            <p:ph sz="half" idx="1"/>
          </p:nvPr>
        </p:nvSpPr>
        <p:spPr>
          <a:xfrm>
            <a:off x="6406429" y="2599509"/>
            <a:ext cx="4530898" cy="3639450"/>
          </a:xfrm>
        </p:spPr>
        <p:txBody>
          <a:bodyPr vert="horz" lIns="91440" tIns="45720" rIns="91440" bIns="45720" rtlCol="0" anchor="ctr">
            <a:normAutofit/>
          </a:bodyPr>
          <a:lstStyle/>
          <a:p>
            <a:r>
              <a:rPr lang="en-US" sz="1100"/>
              <a:t>Fault-tolerant processing: Flink provides fault-tolerant processing by replicating the data across multiple machines and ensuring that any failed processing tasks are automatically restarted on a different machine.</a:t>
            </a:r>
          </a:p>
          <a:p>
            <a:r>
              <a:rPr lang="en-US" sz="1100"/>
              <a:t>Memory management: Flink manages memory usage by allocating memory for each task based on the processing requirements. It uses a combination of on-heap and off-heap memory to optimize performance.</a:t>
            </a:r>
          </a:p>
          <a:p>
            <a:r>
              <a:rPr lang="en-US" sz="1100"/>
              <a:t>High-level APIs: Flink provides high-level APIs for Java and Scala that allow developers to build data processing applications quickly and easily. It also supports low-level APIs for fine-grained control over the data processing.</a:t>
            </a:r>
          </a:p>
          <a:p>
            <a:r>
              <a:rPr lang="en-US" sz="1100"/>
              <a:t>Integration with other systems: Flink integrates with other systems such as Apache Kafka, Apache Hadoop, and Apache Spark. It can read data from Kafka and Hadoop, and it can also write processed data to these systems.</a:t>
            </a:r>
          </a:p>
          <a:p>
            <a:r>
              <a:rPr lang="en-US" sz="1100"/>
              <a:t>Resource management: Flink provides resource management capabilities through the use of cluster managers such as Apache Mesos, Apache YARN, and Kubernetes. These managers allocate resources to Flink jobs and ensure that they are running efficiently.</a:t>
            </a:r>
          </a:p>
        </p:txBody>
      </p:sp>
      <p:sp>
        <p:nvSpPr>
          <p:cNvPr id="33" name="Rectangle 3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661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57605-8EBA-651C-5A91-CFF656F39F79}"/>
              </a:ext>
            </a:extLst>
          </p:cNvPr>
          <p:cNvSpPr>
            <a:spLocks noGrp="1"/>
          </p:cNvSpPr>
          <p:nvPr>
            <p:ph type="title"/>
          </p:nvPr>
        </p:nvSpPr>
        <p:spPr>
          <a:xfrm>
            <a:off x="795528" y="386930"/>
            <a:ext cx="10141799" cy="1300554"/>
          </a:xfrm>
        </p:spPr>
        <p:txBody>
          <a:bodyPr anchor="b">
            <a:normAutofit/>
          </a:bodyPr>
          <a:lstStyle/>
          <a:p>
            <a:r>
              <a:rPr lang="en-US" sz="4800">
                <a:cs typeface="Calibri Light"/>
              </a:rPr>
              <a:t>Real Time Data infrastructure at Uber</a:t>
            </a:r>
            <a:endParaRPr lang="en-US" sz="4800"/>
          </a:p>
        </p:txBody>
      </p:sp>
      <p:sp>
        <p:nvSpPr>
          <p:cNvPr id="23" name="Rectangle 2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FBC65BDE-8F67-6797-2DC0-E7EEDF56A380}"/>
              </a:ext>
            </a:extLst>
          </p:cNvPr>
          <p:cNvPicPr>
            <a:picLocks noChangeAspect="1"/>
          </p:cNvPicPr>
          <p:nvPr/>
        </p:nvPicPr>
        <p:blipFill rotWithShape="1">
          <a:blip r:embed="rId2"/>
          <a:srcRect l="14774" r="15330" b="4"/>
          <a:stretch/>
        </p:blipFill>
        <p:spPr>
          <a:xfrm>
            <a:off x="1265705" y="2524715"/>
            <a:ext cx="3889456" cy="3714244"/>
          </a:xfrm>
          <a:prstGeom prst="rect">
            <a:avLst/>
          </a:prstGeom>
        </p:spPr>
      </p:pic>
      <p:sp>
        <p:nvSpPr>
          <p:cNvPr id="3" name="Content Placeholder 2">
            <a:extLst>
              <a:ext uri="{FF2B5EF4-FFF2-40B4-BE49-F238E27FC236}">
                <a16:creationId xmlns:a16="http://schemas.microsoft.com/office/drawing/2014/main" id="{9F4C747F-8881-C8A9-8FED-9048FFB1B5A4}"/>
              </a:ext>
            </a:extLst>
          </p:cNvPr>
          <p:cNvSpPr>
            <a:spLocks noGrp="1"/>
          </p:cNvSpPr>
          <p:nvPr>
            <p:ph idx="1"/>
          </p:nvPr>
        </p:nvSpPr>
        <p:spPr>
          <a:xfrm>
            <a:off x="6406429" y="2599509"/>
            <a:ext cx="4530898" cy="3639450"/>
          </a:xfrm>
        </p:spPr>
        <p:txBody>
          <a:bodyPr anchor="ctr">
            <a:normAutofit/>
          </a:bodyPr>
          <a:lstStyle/>
          <a:p>
            <a:r>
              <a:rPr lang="en-US" sz="2000">
                <a:cs typeface="Calibri"/>
              </a:rPr>
              <a:t>Proposed by Soman et al. In the year 2021, that describes how Uber handles near real time, data processing internally.</a:t>
            </a:r>
          </a:p>
          <a:p>
            <a:r>
              <a:rPr lang="en-US" sz="2000">
                <a:cs typeface="Calibri"/>
              </a:rPr>
              <a:t>The authors uses all the existing open source tools, such as Flink, Kafka, and Hadoop, and customized as per their needs.</a:t>
            </a:r>
          </a:p>
          <a:p>
            <a:endParaRPr lang="en-US" sz="2000">
              <a:cs typeface="Calibri"/>
            </a:endParaRPr>
          </a:p>
        </p:txBody>
      </p:sp>
      <p:sp>
        <p:nvSpPr>
          <p:cNvPr id="27" name="Rectangle 2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193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648E6-CAFA-1990-4DCE-91FFC72DAAA9}"/>
              </a:ext>
            </a:extLst>
          </p:cNvPr>
          <p:cNvSpPr>
            <a:spLocks noGrp="1"/>
          </p:cNvSpPr>
          <p:nvPr>
            <p:ph type="title"/>
          </p:nvPr>
        </p:nvSpPr>
        <p:spPr>
          <a:xfrm>
            <a:off x="808638" y="386930"/>
            <a:ext cx="9236700" cy="1188950"/>
          </a:xfrm>
        </p:spPr>
        <p:txBody>
          <a:bodyPr anchor="b">
            <a:normAutofit/>
          </a:bodyPr>
          <a:lstStyle/>
          <a:p>
            <a:r>
              <a:rPr lang="en-US" sz="5400">
                <a:cs typeface="Calibri Light"/>
              </a:rPr>
              <a:t>Limitations of Existing Solutions</a:t>
            </a:r>
            <a:endParaRPr lang="en-US" sz="5400"/>
          </a:p>
        </p:txBody>
      </p:sp>
      <p:grpSp>
        <p:nvGrpSpPr>
          <p:cNvPr id="16"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0BB2AF-1E2A-DBAA-5537-5436B300A255}"/>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cs typeface="Calibri"/>
              </a:rPr>
              <a:t>The available solutions offered by cloud vendors lack fault tolerance and scalability, which doesn’t fit into the need of Ubers infrastructure.</a:t>
            </a:r>
          </a:p>
          <a:p>
            <a:pPr marL="0" indent="0">
              <a:buNone/>
            </a:pPr>
            <a:endParaRPr lang="en-US" sz="2400" dirty="0">
              <a:cs typeface="Calibri"/>
            </a:endParaRPr>
          </a:p>
          <a:p>
            <a:r>
              <a:rPr lang="en-US" sz="2400">
                <a:cs typeface="Calibri"/>
              </a:rPr>
              <a:t>This triggered the need of creating, a novel real-time data infrastructure, using existing open source tools by customizing them as per the data needs.</a:t>
            </a:r>
          </a:p>
        </p:txBody>
      </p:sp>
    </p:spTree>
    <p:extLst>
      <p:ext uri="{BB962C8B-B14F-4D97-AF65-F5344CB8AC3E}">
        <p14:creationId xmlns:p14="http://schemas.microsoft.com/office/powerpoint/2010/main" val="22359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6BB267-0AF5-1639-6A40-E95A99417C9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Data</a:t>
            </a:r>
            <a:r>
              <a:rPr lang="en-US" sz="3700" kern="1200" dirty="0">
                <a:latin typeface="+mj-lt"/>
                <a:ea typeface="+mj-ea"/>
                <a:cs typeface="+mj-cs"/>
              </a:rPr>
              <a:t> </a:t>
            </a:r>
            <a:r>
              <a:rPr lang="en-US" sz="3700" dirty="0"/>
              <a:t>flow at Uber </a:t>
            </a:r>
            <a:r>
              <a:rPr lang="en-US" sz="3700" kern="1200" dirty="0">
                <a:latin typeface="+mj-lt"/>
                <a:ea typeface="+mj-ea"/>
                <a:cs typeface="+mj-cs"/>
              </a:rPr>
              <a:t>!</a:t>
            </a:r>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572FAA45-C403-110C-1B32-B5AA1FA6EAB8}"/>
              </a:ext>
            </a:extLst>
          </p:cNvPr>
          <p:cNvPicPr>
            <a:picLocks noGrp="1" noChangeAspect="1"/>
          </p:cNvPicPr>
          <p:nvPr>
            <p:ph idx="1"/>
          </p:nvPr>
        </p:nvPicPr>
        <p:blipFill>
          <a:blip r:embed="rId2"/>
          <a:stretch>
            <a:fillRect/>
          </a:stretch>
        </p:blipFill>
        <p:spPr>
          <a:xfrm>
            <a:off x="545238" y="896676"/>
            <a:ext cx="7608304" cy="5135604"/>
          </a:xfrm>
          <a:prstGeom prst="rect">
            <a:avLst/>
          </a:prstGeom>
        </p:spPr>
      </p:pic>
      <p:sp>
        <p:nvSpPr>
          <p:cNvPr id="3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315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910FD-22F1-9DB3-8804-5C8A1F333D65}"/>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a:t>Overview of Infrastructure</a:t>
            </a:r>
          </a:p>
        </p:txBody>
      </p:sp>
      <p:sp>
        <p:nvSpPr>
          <p:cNvPr id="35" name="Rectangle 3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40C6890-9D7E-DDD7-9CE7-AF497AD8E76B}"/>
              </a:ext>
            </a:extLst>
          </p:cNvPr>
          <p:cNvPicPr>
            <a:picLocks noGrp="1" noChangeAspect="1"/>
          </p:cNvPicPr>
          <p:nvPr>
            <p:ph idx="1"/>
          </p:nvPr>
        </p:nvPicPr>
        <p:blipFill rotWithShape="1">
          <a:blip r:embed="rId2"/>
          <a:srcRect l="3283" r="2" b="2"/>
          <a:stretch/>
        </p:blipFill>
        <p:spPr>
          <a:xfrm>
            <a:off x="635295" y="2524715"/>
            <a:ext cx="5150277" cy="3714244"/>
          </a:xfrm>
          <a:prstGeom prst="rect">
            <a:avLst/>
          </a:prstGeom>
        </p:spPr>
      </p:pic>
      <p:sp>
        <p:nvSpPr>
          <p:cNvPr id="4" name="Text Placeholder 3">
            <a:extLst>
              <a:ext uri="{FF2B5EF4-FFF2-40B4-BE49-F238E27FC236}">
                <a16:creationId xmlns:a16="http://schemas.microsoft.com/office/drawing/2014/main" id="{D15AEB69-90B2-7553-C431-59CC056A962D}"/>
              </a:ext>
            </a:extLst>
          </p:cNvPr>
          <p:cNvSpPr>
            <a:spLocks noGrp="1"/>
          </p:cNvSpPr>
          <p:nvPr>
            <p:ph type="body" sz="half" idx="2"/>
          </p:nvPr>
        </p:nvSpPr>
        <p:spPr>
          <a:xfrm>
            <a:off x="6406429" y="2599509"/>
            <a:ext cx="4530898" cy="363945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2000" dirty="0"/>
              <a:t>For ingestion purposes the authors used Kafka, to store the incoming logs from multiple sources.</a:t>
            </a:r>
          </a:p>
          <a:p>
            <a:pPr indent="-228600">
              <a:buFont typeface="Arial" panose="020B0604020202020204" pitchFamily="34" charset="0"/>
              <a:buChar char="•"/>
            </a:pPr>
            <a:r>
              <a:rPr lang="en-US" sz="2000" dirty="0">
                <a:cs typeface="Calibri"/>
              </a:rPr>
              <a:t>Later the ingested data is stored in data lake using HDFS instead of using object stores.</a:t>
            </a:r>
          </a:p>
          <a:p>
            <a:pPr indent="-228600">
              <a:buFont typeface="Arial" panose="020B0604020202020204" pitchFamily="34" charset="0"/>
              <a:buChar char="•"/>
            </a:pPr>
            <a:r>
              <a:rPr lang="en-US" sz="2000" dirty="0">
                <a:cs typeface="Calibri"/>
              </a:rPr>
              <a:t>Thereafter, Flink is utilized to process the incoming streaming data. </a:t>
            </a:r>
          </a:p>
          <a:p>
            <a:pPr indent="-228600">
              <a:buFont typeface="Arial" panose="020B0604020202020204" pitchFamily="34" charset="0"/>
              <a:buChar char="•"/>
            </a:pPr>
            <a:r>
              <a:rPr lang="en-US" sz="2000" dirty="0">
                <a:cs typeface="Calibri"/>
              </a:rPr>
              <a:t>Once the data is batched into the system, it is then sent to several layers based on necessity. </a:t>
            </a:r>
          </a:p>
          <a:p>
            <a:r>
              <a:rPr lang="en-US" sz="2000" dirty="0">
                <a:cs typeface="Calibri"/>
              </a:rPr>
              <a:t>Example: BI tools for reporting, ML platform for prediction </a:t>
            </a:r>
          </a:p>
          <a:p>
            <a:pPr indent="-228600">
              <a:buFont typeface="Arial" panose="020B0604020202020204" pitchFamily="34" charset="0"/>
              <a:buChar char="•"/>
            </a:pPr>
            <a:endParaRPr lang="en-US" sz="2000">
              <a:cs typeface="Calibri" panose="020F0502020204030204"/>
            </a:endParaRPr>
          </a:p>
        </p:txBody>
      </p:sp>
      <p:sp>
        <p:nvSpPr>
          <p:cNvPr id="39" name="Rectangle 3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20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37AC-3D7C-E135-9B3A-D2D97238E843}"/>
              </a:ext>
            </a:extLst>
          </p:cNvPr>
          <p:cNvSpPr>
            <a:spLocks noGrp="1"/>
          </p:cNvSpPr>
          <p:nvPr>
            <p:ph type="title"/>
          </p:nvPr>
        </p:nvSpPr>
        <p:spPr/>
        <p:txBody>
          <a:bodyPr/>
          <a:lstStyle/>
          <a:p>
            <a:r>
              <a:rPr lang="en-US" dirty="0">
                <a:cs typeface="Calibri Light"/>
              </a:rPr>
              <a:t>Bibliography</a:t>
            </a:r>
            <a:endParaRPr lang="en-US" dirty="0"/>
          </a:p>
        </p:txBody>
      </p:sp>
      <p:sp>
        <p:nvSpPr>
          <p:cNvPr id="3" name="Content Placeholder 2">
            <a:extLst>
              <a:ext uri="{FF2B5EF4-FFF2-40B4-BE49-F238E27FC236}">
                <a16:creationId xmlns:a16="http://schemas.microsoft.com/office/drawing/2014/main" id="{47EED131-845B-0300-5B04-391B1919CCD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[1]. </a:t>
            </a:r>
            <a:r>
              <a:rPr lang="en-US" dirty="0">
                <a:ea typeface="+mn-lt"/>
                <a:cs typeface="+mn-lt"/>
                <a:hlinkClick r:id="rId2"/>
              </a:rPr>
              <a:t>Continuous Query Over Data Stream</a:t>
            </a:r>
            <a:endParaRPr lang="en-US" dirty="0">
              <a:ea typeface="+mn-lt"/>
              <a:cs typeface="+mn-lt"/>
            </a:endParaRPr>
          </a:p>
          <a:p>
            <a:pPr marL="0" indent="0">
              <a:buNone/>
            </a:pPr>
            <a:r>
              <a:rPr lang="en-US">
                <a:ea typeface="+mn-lt"/>
                <a:cs typeface="+mn-lt"/>
              </a:rPr>
              <a:t>[2]. </a:t>
            </a:r>
            <a:r>
              <a:rPr lang="en-US" dirty="0">
                <a:ea typeface="+mn-lt"/>
                <a:cs typeface="+mn-lt"/>
                <a:hlinkClick r:id="rId3"/>
              </a:rPr>
              <a:t>Kafka: A Distributed messaging system for Log Processing</a:t>
            </a:r>
            <a:endParaRPr lang="en-US" dirty="0">
              <a:ea typeface="+mn-lt"/>
              <a:cs typeface="+mn-lt"/>
            </a:endParaRPr>
          </a:p>
          <a:p>
            <a:pPr marL="0" indent="0">
              <a:buNone/>
            </a:pPr>
            <a:r>
              <a:rPr lang="en-US">
                <a:ea typeface="+mn-lt"/>
                <a:cs typeface="+mn-lt"/>
              </a:rPr>
              <a:t>[3]. </a:t>
            </a:r>
            <a:r>
              <a:rPr lang="en-US" dirty="0">
                <a:ea typeface="+mn-lt"/>
                <a:cs typeface="+mn-lt"/>
                <a:hlinkClick r:id="rId4"/>
              </a:rPr>
              <a:t>tsdb: A Compressed Database for Time Series</a:t>
            </a:r>
            <a:endParaRPr lang="en-US" dirty="0">
              <a:ea typeface="+mn-lt"/>
              <a:cs typeface="+mn-lt"/>
            </a:endParaRPr>
          </a:p>
          <a:p>
            <a:pPr marL="0" indent="0">
              <a:buNone/>
            </a:pPr>
            <a:r>
              <a:rPr lang="en-US">
                <a:ea typeface="+mn-lt"/>
                <a:cs typeface="+mn-lt"/>
              </a:rPr>
              <a:t>[4]. </a:t>
            </a:r>
            <a:r>
              <a:rPr lang="en-US">
                <a:ea typeface="+mn-lt"/>
                <a:cs typeface="+mn-lt"/>
                <a:hlinkClick r:id="rId5"/>
              </a:rPr>
              <a:t>Apache Spark: A Unified Engine for Big Data Processing</a:t>
            </a:r>
            <a:endParaRPr lang="en-US"/>
          </a:p>
          <a:p>
            <a:pPr marL="0" indent="0">
              <a:buNone/>
            </a:pPr>
            <a:r>
              <a:rPr lang="en-US">
                <a:ea typeface="+mn-lt"/>
                <a:cs typeface="+mn-lt"/>
              </a:rPr>
              <a:t>[5]. </a:t>
            </a:r>
            <a:r>
              <a:rPr lang="en-US">
                <a:ea typeface="+mn-lt"/>
                <a:cs typeface="+mn-lt"/>
                <a:hlinkClick r:id="rId6"/>
              </a:rPr>
              <a:t>Apache Flink™: Stream and Batch Processing in a Single Engine</a:t>
            </a:r>
          </a:p>
          <a:p>
            <a:pPr marL="0" indent="0">
              <a:buNone/>
            </a:pPr>
            <a:r>
              <a:rPr lang="en-US">
                <a:ea typeface="+mn-lt"/>
                <a:cs typeface="+mn-lt"/>
              </a:rPr>
              <a:t>[6].</a:t>
            </a:r>
            <a:r>
              <a:rPr lang="en-US" dirty="0">
                <a:cs typeface="Calibri"/>
              </a:rPr>
              <a:t> </a:t>
            </a:r>
            <a:r>
              <a:rPr lang="en-US" dirty="0">
                <a:ea typeface="+mn-lt"/>
                <a:cs typeface="+mn-lt"/>
                <a:hlinkClick r:id="rId7"/>
              </a:rPr>
              <a:t>Real-time Data Infrastructure at Uber</a:t>
            </a:r>
            <a:r>
              <a:rPr lang="en-US" dirty="0">
                <a:cs typeface="Calibri"/>
              </a:rPr>
              <a:t> </a:t>
            </a:r>
            <a:endParaRPr lang="en-US" dirty="0"/>
          </a:p>
          <a:p>
            <a:endParaRPr lang="en-US" dirty="0">
              <a:ea typeface="+mn-lt"/>
              <a:cs typeface="+mn-lt"/>
            </a:endParaRPr>
          </a:p>
        </p:txBody>
      </p:sp>
    </p:spTree>
    <p:extLst>
      <p:ext uri="{BB962C8B-B14F-4D97-AF65-F5344CB8AC3E}">
        <p14:creationId xmlns:p14="http://schemas.microsoft.com/office/powerpoint/2010/main" val="78329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A063-2432-6D29-18C7-26B68F01BF06}"/>
              </a:ext>
            </a:extLst>
          </p:cNvPr>
          <p:cNvSpPr>
            <a:spLocks noGrp="1"/>
          </p:cNvSpPr>
          <p:nvPr>
            <p:ph type="ctrTitle"/>
          </p:nvPr>
        </p:nvSpPr>
        <p:spPr/>
        <p:txBody>
          <a:bodyPr/>
          <a:lstStyle/>
          <a:p>
            <a:r>
              <a:rPr lang="en-US">
                <a:cs typeface="Calibri Light"/>
              </a:rPr>
              <a:t>Thank You !</a:t>
            </a:r>
            <a:endParaRPr lang="en-US"/>
          </a:p>
        </p:txBody>
      </p:sp>
      <p:sp>
        <p:nvSpPr>
          <p:cNvPr id="3" name="Subtitle 2">
            <a:extLst>
              <a:ext uri="{FF2B5EF4-FFF2-40B4-BE49-F238E27FC236}">
                <a16:creationId xmlns:a16="http://schemas.microsoft.com/office/drawing/2014/main" id="{1952D0EF-A34B-22D2-7532-EF2C716DA39B}"/>
              </a:ext>
            </a:extLst>
          </p:cNvPr>
          <p:cNvSpPr>
            <a:spLocks noGrp="1"/>
          </p:cNvSpPr>
          <p:nvPr>
            <p:ph type="subTitle" idx="1"/>
          </p:nvPr>
        </p:nvSpPr>
        <p:spPr/>
        <p:txBody>
          <a:bodyPr vert="horz" lIns="91440" tIns="45720" rIns="91440" bIns="45720" rtlCol="0" anchor="t">
            <a:normAutofit/>
          </a:bodyPr>
          <a:lstStyle/>
          <a:p>
            <a:r>
              <a:rPr lang="en-US">
                <a:cs typeface="Calibri"/>
              </a:rPr>
              <a:t>Waiting for Some awesome questions Please !</a:t>
            </a:r>
            <a:endParaRPr lang="en-US"/>
          </a:p>
        </p:txBody>
      </p:sp>
    </p:spTree>
    <p:extLst>
      <p:ext uri="{BB962C8B-B14F-4D97-AF65-F5344CB8AC3E}">
        <p14:creationId xmlns:p14="http://schemas.microsoft.com/office/powerpoint/2010/main" val="257757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82A6D8-E0D2-34F8-67D0-E07700E9B4A3}"/>
              </a:ext>
            </a:extLst>
          </p:cNvPr>
          <p:cNvSpPr>
            <a:spLocks noGrp="1"/>
          </p:cNvSpPr>
          <p:nvPr>
            <p:ph type="ctrTitle"/>
          </p:nvPr>
        </p:nvSpPr>
        <p:spPr>
          <a:xfrm>
            <a:off x="874815" y="2322864"/>
            <a:ext cx="5491090" cy="2387600"/>
          </a:xfrm>
        </p:spPr>
        <p:txBody>
          <a:bodyPr anchor="b">
            <a:normAutofit/>
          </a:bodyPr>
          <a:lstStyle/>
          <a:p>
            <a:pPr algn="l"/>
            <a:r>
              <a:rPr lang="en-US" sz="4200">
                <a:cs typeface="Calibri Light"/>
              </a:rPr>
              <a:t>What is the relation between streaming data and time series model?</a:t>
            </a:r>
            <a:endParaRPr lang="en-US" sz="4200"/>
          </a:p>
        </p:txBody>
      </p:sp>
      <p:sp>
        <p:nvSpPr>
          <p:cNvPr id="3" name="Subtitle 2">
            <a:extLst>
              <a:ext uri="{FF2B5EF4-FFF2-40B4-BE49-F238E27FC236}">
                <a16:creationId xmlns:a16="http://schemas.microsoft.com/office/drawing/2014/main" id="{D8BADBDF-B7C4-6263-C0E2-48C1DF4E8FDB}"/>
              </a:ext>
            </a:extLst>
          </p:cNvPr>
          <p:cNvSpPr>
            <a:spLocks noGrp="1"/>
          </p:cNvSpPr>
          <p:nvPr>
            <p:ph type="subTitle" idx="1"/>
          </p:nvPr>
        </p:nvSpPr>
        <p:spPr>
          <a:xfrm>
            <a:off x="870148" y="4802538"/>
            <a:ext cx="5491090" cy="1411993"/>
          </a:xfrm>
        </p:spPr>
        <p:txBody>
          <a:bodyPr vert="horz" lIns="91440" tIns="45720" rIns="91440" bIns="45720" rtlCol="0" anchor="t">
            <a:normAutofit/>
          </a:bodyPr>
          <a:lstStyle/>
          <a:p>
            <a:pPr marL="342900" indent="-342900" algn="l">
              <a:buChar char="•"/>
            </a:pPr>
            <a:endParaRPr lang="en-US" dirty="0">
              <a:cs typeface="Calibri" panose="020F0502020204030204"/>
            </a:endParaRPr>
          </a:p>
          <a:p>
            <a:pPr marL="342900" indent="-342900" algn="l">
              <a:buChar char="•"/>
            </a:pPr>
            <a:endParaRPr lang="en-US" dirty="0">
              <a:cs typeface="Calibri" panose="020F0502020204030204"/>
            </a:endParaRPr>
          </a:p>
        </p:txBody>
      </p:sp>
      <p:pic>
        <p:nvPicPr>
          <p:cNvPr id="14" name="Picture 4">
            <a:extLst>
              <a:ext uri="{FF2B5EF4-FFF2-40B4-BE49-F238E27FC236}">
                <a16:creationId xmlns:a16="http://schemas.microsoft.com/office/drawing/2014/main" id="{C47B1D33-0015-4599-ACF0-0C8680375290}"/>
              </a:ext>
            </a:extLst>
          </p:cNvPr>
          <p:cNvPicPr>
            <a:picLocks noChangeAspect="1"/>
          </p:cNvPicPr>
          <p:nvPr/>
        </p:nvPicPr>
        <p:blipFill rotWithShape="1">
          <a:blip r:embed="rId2"/>
          <a:srcRect l="45394" r="4" b="4"/>
          <a:stretch/>
        </p:blipFill>
        <p:spPr>
          <a:xfrm>
            <a:off x="7539051" y="654567"/>
            <a:ext cx="4047964" cy="555996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0" name="Rectangle 2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37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C148CC-FC40-CEB7-86FB-C52C8E36B758}"/>
              </a:ext>
            </a:extLst>
          </p:cNvPr>
          <p:cNvSpPr>
            <a:spLocks noGrp="1"/>
          </p:cNvSpPr>
          <p:nvPr>
            <p:ph type="title"/>
          </p:nvPr>
        </p:nvSpPr>
        <p:spPr>
          <a:xfrm>
            <a:off x="4038600" y="1939159"/>
            <a:ext cx="7644627" cy="2751086"/>
          </a:xfrm>
        </p:spPr>
        <p:txBody>
          <a:bodyPr vert="horz" lIns="91440" tIns="45720" rIns="91440" bIns="45720" rtlCol="0" anchor="b">
            <a:normAutofit fontScale="90000"/>
          </a:bodyPr>
          <a:lstStyle/>
          <a:p>
            <a:pPr algn="r"/>
            <a:r>
              <a:rPr lang="en-US" sz="6000" kern="1200" dirty="0">
                <a:latin typeface="+mj-lt"/>
                <a:ea typeface="+mj-ea"/>
                <a:cs typeface="+mj-cs"/>
              </a:rPr>
              <a:t>Can we think </a:t>
            </a:r>
            <a:br>
              <a:rPr lang="en-US" sz="6000" kern="1200" dirty="0"/>
            </a:br>
            <a:r>
              <a:rPr lang="en-US" sz="6000" dirty="0"/>
              <a:t>the above mentioned </a:t>
            </a:r>
            <a:r>
              <a:rPr lang="en-US" sz="6000"/>
              <a:t>model and type </a:t>
            </a:r>
            <a:r>
              <a:rPr lang="en-US" sz="6000" kern="1200">
                <a:latin typeface="+mj-lt"/>
                <a:ea typeface="+mj-ea"/>
                <a:cs typeface="+mj-cs"/>
              </a:rPr>
              <a:t>are</a:t>
            </a:r>
            <a:r>
              <a:rPr lang="en-US" sz="6000" kern="1200" dirty="0">
                <a:latin typeface="+mj-lt"/>
                <a:ea typeface="+mj-ea"/>
                <a:cs typeface="+mj-cs"/>
              </a:rPr>
              <a:t> equivalent !</a:t>
            </a:r>
          </a:p>
        </p:txBody>
      </p:sp>
    </p:spTree>
    <p:extLst>
      <p:ext uri="{BB962C8B-B14F-4D97-AF65-F5344CB8AC3E}">
        <p14:creationId xmlns:p14="http://schemas.microsoft.com/office/powerpoint/2010/main" val="30620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EDAE2-172B-E670-CF14-B7A0A4F0D473}"/>
              </a:ext>
            </a:extLst>
          </p:cNvPr>
          <p:cNvSpPr>
            <a:spLocks noGrp="1"/>
          </p:cNvSpPr>
          <p:nvPr>
            <p:ph type="title"/>
          </p:nvPr>
        </p:nvSpPr>
        <p:spPr>
          <a:xfrm>
            <a:off x="6513788" y="365125"/>
            <a:ext cx="4840010" cy="1807305"/>
          </a:xfrm>
        </p:spPr>
        <p:txBody>
          <a:bodyPr>
            <a:normAutofit/>
          </a:bodyPr>
          <a:lstStyle/>
          <a:p>
            <a:r>
              <a:rPr lang="en-US" dirty="0">
                <a:cs typeface="Calibri Light"/>
              </a:rPr>
              <a:t>Lets see a Scenario</a:t>
            </a:r>
            <a:endParaRPr lang="en-US" dirty="0"/>
          </a:p>
        </p:txBody>
      </p:sp>
      <p:pic>
        <p:nvPicPr>
          <p:cNvPr id="18" name="Picture 4" descr="Angle view of circuit shaped like a brain">
            <a:extLst>
              <a:ext uri="{FF2B5EF4-FFF2-40B4-BE49-F238E27FC236}">
                <a16:creationId xmlns:a16="http://schemas.microsoft.com/office/drawing/2014/main" id="{54CBFE41-82BC-2DEF-432D-954A882A29EB}"/>
              </a:ext>
            </a:extLst>
          </p:cNvPr>
          <p:cNvPicPr>
            <a:picLocks noChangeAspect="1"/>
          </p:cNvPicPr>
          <p:nvPr/>
        </p:nvPicPr>
        <p:blipFill rotWithShape="1">
          <a:blip r:embed="rId2"/>
          <a:srcRect l="19656" r="18240" b="-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9" name="Content Placeholder 2">
            <a:extLst>
              <a:ext uri="{FF2B5EF4-FFF2-40B4-BE49-F238E27FC236}">
                <a16:creationId xmlns:a16="http://schemas.microsoft.com/office/drawing/2014/main" id="{2DEA634E-B3F6-E6FD-FC2F-4051D8536322}"/>
              </a:ext>
            </a:extLst>
          </p:cNvPr>
          <p:cNvSpPr>
            <a:spLocks noGrp="1"/>
          </p:cNvSpPr>
          <p:nvPr>
            <p:ph idx="1"/>
          </p:nvPr>
        </p:nvSpPr>
        <p:spPr>
          <a:xfrm>
            <a:off x="6513788" y="2333297"/>
            <a:ext cx="4840010" cy="3950239"/>
          </a:xfrm>
        </p:spPr>
        <p:txBody>
          <a:bodyPr vert="horz" lIns="91440" tIns="45720" rIns="91440" bIns="45720" rtlCol="0" anchor="t">
            <a:normAutofit/>
          </a:bodyPr>
          <a:lstStyle/>
          <a:p>
            <a:r>
              <a:rPr lang="en-US" sz="2000" dirty="0">
                <a:cs typeface="Calibri"/>
              </a:rPr>
              <a:t>Lets</a:t>
            </a:r>
            <a:r>
              <a:rPr lang="en-US" sz="2000">
                <a:cs typeface="Calibri"/>
              </a:rPr>
              <a:t> assume a BCI (Brain Computer Interface) device is connected to a </a:t>
            </a:r>
            <a:r>
              <a:rPr lang="en-US" sz="2000" dirty="0">
                <a:cs typeface="Calibri"/>
              </a:rPr>
              <a:t>human </a:t>
            </a:r>
            <a:r>
              <a:rPr lang="en-US" sz="2000">
                <a:cs typeface="Calibri"/>
              </a:rPr>
              <a:t>brain, and now we try to capture the data!</a:t>
            </a:r>
          </a:p>
          <a:p>
            <a:r>
              <a:rPr lang="en-US" sz="2000" dirty="0">
                <a:cs typeface="Calibri"/>
              </a:rPr>
              <a:t>The process of setting up a live data pipeline from a brain to a computer is </a:t>
            </a:r>
            <a:r>
              <a:rPr lang="en-US" sz="2000">
                <a:cs typeface="Calibri"/>
              </a:rPr>
              <a:t>called stream setup. </a:t>
            </a:r>
          </a:p>
          <a:p>
            <a:r>
              <a:rPr lang="en-US" sz="2000">
                <a:cs typeface="Calibri"/>
              </a:rPr>
              <a:t>Therefore the streaming, of data is a type of system we are using for ingestion.</a:t>
            </a:r>
          </a:p>
          <a:p>
            <a:r>
              <a:rPr lang="en-US" sz="2000">
                <a:cs typeface="Calibri"/>
              </a:rPr>
              <a:t>Whereas, the data that is accrued in a system is a time series data model.</a:t>
            </a:r>
            <a:endParaRPr lang="en-US" sz="2000" dirty="0">
              <a:cs typeface="Calibri"/>
            </a:endParaRPr>
          </a:p>
        </p:txBody>
      </p:sp>
    </p:spTree>
    <p:extLst>
      <p:ext uri="{BB962C8B-B14F-4D97-AF65-F5344CB8AC3E}">
        <p14:creationId xmlns:p14="http://schemas.microsoft.com/office/powerpoint/2010/main" val="94460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C3A2E-F99F-3E59-7E30-824F7FC1CBB1}"/>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dirty="0">
                <a:cs typeface="Calibri Light"/>
              </a:rPr>
              <a:t>This solves everything</a:t>
            </a:r>
            <a:endParaRPr lang="en-US" sz="6600" kern="1200" dirty="0">
              <a:latin typeface="+mj-lt"/>
              <a:cs typeface="Calibri Light"/>
            </a:endParaRPr>
          </a:p>
        </p:txBody>
      </p:sp>
      <p:sp>
        <p:nvSpPr>
          <p:cNvPr id="8" name="Content Placeholder 7">
            <a:extLst>
              <a:ext uri="{FF2B5EF4-FFF2-40B4-BE49-F238E27FC236}">
                <a16:creationId xmlns:a16="http://schemas.microsoft.com/office/drawing/2014/main" id="{566B68A8-F014-6239-62DC-B3EA1EEBA65D}"/>
              </a:ext>
            </a:extLst>
          </p:cNvPr>
          <p:cNvSpPr>
            <a:spLocks noGrp="1"/>
          </p:cNvSpPr>
          <p:nvPr>
            <p:ph idx="1"/>
          </p:nvPr>
        </p:nvSpPr>
        <p:spPr>
          <a:xfrm>
            <a:off x="638882" y="4631161"/>
            <a:ext cx="3571810" cy="1559327"/>
          </a:xfrm>
        </p:spPr>
        <p:txBody>
          <a:bodyPr vert="horz" lIns="91440" tIns="45720" rIns="91440" bIns="45720" rtlCol="0" anchor="t">
            <a:normAutofit/>
          </a:bodyPr>
          <a:lstStyle/>
          <a:p>
            <a:pPr marL="0" indent="0">
              <a:buNone/>
            </a:pPr>
            <a:r>
              <a:rPr lang="en-US" sz="2400" kern="1200" dirty="0">
                <a:latin typeface="+mn-lt"/>
                <a:ea typeface="+mn-ea"/>
                <a:cs typeface="+mn-cs"/>
              </a:rPr>
              <a:t>Time series is a subset of a streaming </a:t>
            </a:r>
            <a:r>
              <a:rPr lang="en-US" sz="2400" dirty="0"/>
              <a:t>data</a:t>
            </a:r>
            <a:r>
              <a:rPr lang="en-US" sz="2400" kern="1200" dirty="0">
                <a:latin typeface="+mn-lt"/>
                <a:ea typeface="+mn-ea"/>
                <a:cs typeface="+mn-cs"/>
              </a:rPr>
              <a:t>.</a:t>
            </a:r>
            <a:endParaRPr lang="en-US" dirty="0"/>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venn diagram&#10;&#10;Description automatically generated">
            <a:extLst>
              <a:ext uri="{FF2B5EF4-FFF2-40B4-BE49-F238E27FC236}">
                <a16:creationId xmlns:a16="http://schemas.microsoft.com/office/drawing/2014/main" id="{73010D1A-9C54-0891-C63B-6C02CF3FC520}"/>
              </a:ext>
            </a:extLst>
          </p:cNvPr>
          <p:cNvPicPr>
            <a:picLocks noChangeAspect="1"/>
          </p:cNvPicPr>
          <p:nvPr/>
        </p:nvPicPr>
        <p:blipFill rotWithShape="1">
          <a:blip r:embed="rId2"/>
          <a:srcRect l="14753" r="13781" b="-1"/>
          <a:stretch/>
        </p:blipFill>
        <p:spPr>
          <a:xfrm>
            <a:off x="5478015" y="640080"/>
            <a:ext cx="5567177" cy="5550408"/>
          </a:xfrm>
          <a:prstGeom prst="rect">
            <a:avLst/>
          </a:prstGeom>
        </p:spPr>
      </p:pic>
    </p:spTree>
    <p:extLst>
      <p:ext uri="{BB962C8B-B14F-4D97-AF65-F5344CB8AC3E}">
        <p14:creationId xmlns:p14="http://schemas.microsoft.com/office/powerpoint/2010/main" val="601027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E6DEA1-246D-4823-9C6C-33FAD1520764}"/>
              </a:ext>
            </a:extLst>
          </p:cNvPr>
          <p:cNvSpPr>
            <a:spLocks noGrp="1"/>
          </p:cNvSpPr>
          <p:nvPr>
            <p:ph type="ctrTitle"/>
          </p:nvPr>
        </p:nvSpPr>
        <p:spPr>
          <a:xfrm>
            <a:off x="1524003" y="1999615"/>
            <a:ext cx="9144000" cy="2764028"/>
          </a:xfrm>
        </p:spPr>
        <p:txBody>
          <a:bodyPr anchor="ctr">
            <a:normAutofit/>
          </a:bodyPr>
          <a:lstStyle/>
          <a:p>
            <a:r>
              <a:rPr lang="en-US" sz="5000">
                <a:cs typeface="Calibri Light"/>
              </a:rPr>
              <a:t>As we have understood what is timeseries and streaming data we will now look at another problem</a:t>
            </a:r>
            <a:endParaRPr lang="en-US" sz="5000"/>
          </a:p>
        </p:txBody>
      </p:sp>
      <p:sp>
        <p:nvSpPr>
          <p:cNvPr id="3" name="Subtitle 2">
            <a:extLst>
              <a:ext uri="{FF2B5EF4-FFF2-40B4-BE49-F238E27FC236}">
                <a16:creationId xmlns:a16="http://schemas.microsoft.com/office/drawing/2014/main" id="{7EED5EB1-AD84-C246-EA73-436D565B9174}"/>
              </a:ext>
            </a:extLst>
          </p:cNvPr>
          <p:cNvSpPr>
            <a:spLocks noGrp="1"/>
          </p:cNvSpPr>
          <p:nvPr>
            <p:ph type="subTitle" idx="1"/>
          </p:nvPr>
        </p:nvSpPr>
        <p:spPr>
          <a:xfrm>
            <a:off x="1966912" y="5645150"/>
            <a:ext cx="8258176" cy="631825"/>
          </a:xfrm>
        </p:spPr>
        <p:txBody>
          <a:bodyPr vert="horz" lIns="91440" tIns="45720" rIns="91440" bIns="45720" rtlCol="0" anchor="ctr">
            <a:normAutofit/>
          </a:bodyPr>
          <a:lstStyle/>
          <a:p>
            <a:r>
              <a:rPr lang="en-US" sz="2800" dirty="0">
                <a:cs typeface="Calibri"/>
              </a:rPr>
              <a:t>Questioning Big data ?</a:t>
            </a:r>
            <a:endParaRPr lang="en-US" sz="2800" dirty="0"/>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rk mesh">
            <a:extLst>
              <a:ext uri="{FF2B5EF4-FFF2-40B4-BE49-F238E27FC236}">
                <a16:creationId xmlns:a16="http://schemas.microsoft.com/office/drawing/2014/main" id="{5731A211-7C0E-FC13-3C86-8359880C41E1}"/>
              </a:ext>
            </a:extLst>
          </p:cNvPr>
          <p:cNvPicPr>
            <a:picLocks noChangeAspect="1"/>
          </p:cNvPicPr>
          <p:nvPr/>
        </p:nvPicPr>
        <p:blipFill rotWithShape="1">
          <a:blip r:embed="rId2"/>
          <a:srcRect l="12658" r="27393"/>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0" name="Freeform: Shape 2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818E92-E2F2-14E1-A6C7-770A7E70BA98}"/>
              </a:ext>
            </a:extLst>
          </p:cNvPr>
          <p:cNvSpPr>
            <a:spLocks noGrp="1"/>
          </p:cNvSpPr>
          <p:nvPr>
            <p:ph type="title"/>
          </p:nvPr>
        </p:nvSpPr>
        <p:spPr>
          <a:xfrm>
            <a:off x="374904" y="856488"/>
            <a:ext cx="4992624" cy="1243584"/>
          </a:xfrm>
        </p:spPr>
        <p:txBody>
          <a:bodyPr anchor="ctr">
            <a:normAutofit/>
          </a:bodyPr>
          <a:lstStyle/>
          <a:p>
            <a:r>
              <a:rPr lang="en-US" sz="3400">
                <a:cs typeface="Calibri Light"/>
              </a:rPr>
              <a:t>What is Big data ?</a:t>
            </a:r>
            <a:endParaRPr lang="en-US" sz="3400"/>
          </a:p>
        </p:txBody>
      </p:sp>
      <p:sp>
        <p:nvSpPr>
          <p:cNvPr id="34" name="Rectangle 3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5FAB8BB-7F23-9FE8-3B8F-24ABB8F1DBE7}"/>
              </a:ext>
            </a:extLst>
          </p:cNvPr>
          <p:cNvSpPr>
            <a:spLocks noGrp="1"/>
          </p:cNvSpPr>
          <p:nvPr>
            <p:ph idx="1"/>
          </p:nvPr>
        </p:nvSpPr>
        <p:spPr>
          <a:xfrm>
            <a:off x="374904" y="2522949"/>
            <a:ext cx="5065776" cy="3402363"/>
          </a:xfrm>
        </p:spPr>
        <p:txBody>
          <a:bodyPr vert="horz" lIns="91440" tIns="45720" rIns="91440" bIns="45720" rtlCol="0" anchor="t">
            <a:normAutofit/>
          </a:bodyPr>
          <a:lstStyle/>
          <a:p>
            <a:r>
              <a:rPr lang="en-US" sz="2000">
                <a:cs typeface="Calibri"/>
              </a:rPr>
              <a:t>Any data that satisfies the properties of </a:t>
            </a:r>
            <a:r>
              <a:rPr lang="en-US" sz="2000" dirty="0">
                <a:cs typeface="Calibri"/>
              </a:rPr>
              <a:t>5 V's (Volume, Velocity, Variety, Value and </a:t>
            </a:r>
            <a:r>
              <a:rPr lang="en-US" sz="2000">
                <a:cs typeface="Calibri"/>
              </a:rPr>
              <a:t>Veracity) is called a Big data.</a:t>
            </a:r>
            <a:endParaRPr lang="en-US" sz="2000" dirty="0">
              <a:cs typeface="Calibri"/>
            </a:endParaRPr>
          </a:p>
          <a:p>
            <a:pPr marL="0" indent="0">
              <a:buNone/>
            </a:pPr>
            <a:endParaRPr lang="en-US" sz="2000" dirty="0">
              <a:cs typeface="Calibri"/>
            </a:endParaRPr>
          </a:p>
          <a:p>
            <a:r>
              <a:rPr lang="en-US" sz="2000">
                <a:cs typeface="Calibri"/>
              </a:rPr>
              <a:t>Example: It is not confined to a single table, or a single </a:t>
            </a:r>
            <a:r>
              <a:rPr lang="en-US" sz="2000" dirty="0">
                <a:cs typeface="Calibri"/>
              </a:rPr>
              <a:t>file that is huge, but instead if any particular data item satisfies the above-mentioned criteria partially or completely then it is considered to be big data. </a:t>
            </a:r>
          </a:p>
          <a:p>
            <a:endParaRPr lang="en-US" sz="2000">
              <a:cs typeface="Calibri"/>
            </a:endParaRPr>
          </a:p>
        </p:txBody>
      </p:sp>
    </p:spTree>
    <p:extLst>
      <p:ext uri="{BB962C8B-B14F-4D97-AF65-F5344CB8AC3E}">
        <p14:creationId xmlns:p14="http://schemas.microsoft.com/office/powerpoint/2010/main" val="12646331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Streaming data and its integration in Novel big data engines</vt:lpstr>
      <vt:lpstr>What is Stream Processing ? </vt:lpstr>
      <vt:lpstr>What is time series data? </vt:lpstr>
      <vt:lpstr>What is the relation between streaming data and time series model?</vt:lpstr>
      <vt:lpstr>Can we think  the above mentioned model and type are equivalent !</vt:lpstr>
      <vt:lpstr>Lets see a Scenario</vt:lpstr>
      <vt:lpstr>This solves everything</vt:lpstr>
      <vt:lpstr>As we have understood what is timeseries and streaming data we will now look at another problem</vt:lpstr>
      <vt:lpstr>What is Big data ?</vt:lpstr>
      <vt:lpstr>Papers we are going to discuss</vt:lpstr>
      <vt:lpstr>Continuous Queries over Data Streams</vt:lpstr>
      <vt:lpstr>Why existing systems were incapable?</vt:lpstr>
      <vt:lpstr>That’s the reason they proposed CQL</vt:lpstr>
      <vt:lpstr>Proposed – CQL Architecture</vt:lpstr>
      <vt:lpstr>tsdb: A Compressed Time Series Database</vt:lpstr>
      <vt:lpstr>Limitations of Existing methods - tsdb</vt:lpstr>
      <vt:lpstr>Tsdb properties</vt:lpstr>
      <vt:lpstr>Core principles of TSDB</vt:lpstr>
      <vt:lpstr>Data organization and performance</vt:lpstr>
      <vt:lpstr>Kafka – A unified log processing engine</vt:lpstr>
      <vt:lpstr>Limitations of Existing Systems</vt:lpstr>
      <vt:lpstr>Architecture of Kafka</vt:lpstr>
      <vt:lpstr>Kafka Broker Functionalities</vt:lpstr>
      <vt:lpstr>Kafka Broker Functionalities – Cont.</vt:lpstr>
      <vt:lpstr>Apache Spark  - A unified Big Data Engine</vt:lpstr>
      <vt:lpstr>Architecture of Apache Spark</vt:lpstr>
      <vt:lpstr>Uses of Apache Spark</vt:lpstr>
      <vt:lpstr>Apache Flink  - A Big Data Based Query processing Engine</vt:lpstr>
      <vt:lpstr>Flink Core API's</vt:lpstr>
      <vt:lpstr>Flinks Architecture</vt:lpstr>
      <vt:lpstr>Flinks Architecture - cont</vt:lpstr>
      <vt:lpstr>Real Time Data infrastructure at Uber</vt:lpstr>
      <vt:lpstr>Limitations of Existing Solutions</vt:lpstr>
      <vt:lpstr>Data flow at Uber !</vt:lpstr>
      <vt:lpstr>Overview of Infrastructure</vt:lpstr>
      <vt:lpstr>Bibliography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1753</cp:revision>
  <dcterms:created xsi:type="dcterms:W3CDTF">2023-03-14T03:00:06Z</dcterms:created>
  <dcterms:modified xsi:type="dcterms:W3CDTF">2023-04-03T20:34:57Z</dcterms:modified>
</cp:coreProperties>
</file>